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59" r:id="rId2"/>
    <p:sldId id="263" r:id="rId3"/>
    <p:sldId id="264" r:id="rId4"/>
    <p:sldId id="324" r:id="rId5"/>
    <p:sldId id="262" r:id="rId6"/>
    <p:sldId id="651" r:id="rId7"/>
    <p:sldId id="653" r:id="rId8"/>
    <p:sldId id="647" r:id="rId9"/>
    <p:sldId id="649" r:id="rId10"/>
    <p:sldId id="658" r:id="rId11"/>
    <p:sldId id="657" r:id="rId12"/>
    <p:sldId id="654" r:id="rId13"/>
    <p:sldId id="650" r:id="rId14"/>
    <p:sldId id="643" r:id="rId15"/>
    <p:sldId id="65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90E06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200EA-CE29-44AC-8682-3BCC69C7AC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DA70C-1E43-434E-81BA-98FD29E099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10A52-A0CB-4E8B-9BEB-539A75B365A1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A085D-304E-428E-BD9F-2A3AF9F66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F1A78-5A37-4F5B-88E9-0A65545FDF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852F6-A270-45B1-B59D-05CEB6A6F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7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0B5DD-1466-4B1C-B4F0-AAEE803C16A7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9B00F-7DD4-45D8-B681-BBC8F6A3F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5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9B00F-7DD4-45D8-B681-BBC8F6A3F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0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9B00F-7DD4-45D8-B681-BBC8F6A3F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12DBD-A377-4150-80BA-BBCFBB416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1648F-3AC0-4B9E-A4D4-444A62308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0E4568-E184-442D-A72E-BDBD716587A1}"/>
              </a:ext>
            </a:extLst>
          </p:cNvPr>
          <p:cNvCxnSpPr>
            <a:cxnSpLocks/>
          </p:cNvCxnSpPr>
          <p:nvPr userDrawn="1"/>
        </p:nvCxnSpPr>
        <p:spPr>
          <a:xfrm>
            <a:off x="0" y="818211"/>
            <a:ext cx="12192000" cy="0"/>
          </a:xfrm>
          <a:prstGeom prst="line">
            <a:avLst/>
          </a:prstGeom>
          <a:ln w="38100">
            <a:solidFill>
              <a:srgbClr val="99003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F07CE3C-7AC4-4354-9617-F425043983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" y="74056"/>
            <a:ext cx="1738573" cy="652080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171CCAA1-EF56-424E-BB49-E5FB88C4B3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12"/>
            <a:ext cx="975360" cy="548640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DDE88FC-CDE6-4F83-9612-C04B3B33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9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D72C-7518-46BF-B097-63CFB779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34C40-85E0-4136-92D7-B81DD8A9C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70867-917E-40D1-9C95-724208DF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69027B-37DD-4D07-A727-712EE378308B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71E04-F0F4-46D2-A382-7BF6061B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703DF-1011-43A2-B4DC-9C6B00BC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5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B42E5-227B-490F-90B2-CE135B46B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8C176-57FD-4A44-ACB7-6A4DF1BE6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BE320-8507-44A2-AF62-732F1EBB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D0E9CB-1D2F-4182-8D12-A58B7D6A6102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11CFC-BF35-4E99-8C0F-20C22A82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6EDB-CD3A-4BA9-9CF5-3D15A827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3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5BDF-559F-4C3B-A9EC-FA7F43E3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8429-64DB-4D23-AFD9-B419786A4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7B702-3B45-44CA-9A97-3FFB977EC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2ECA71-EA82-4AB7-8F71-EC5C99C45C2C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2BA3E-124A-4B64-8164-A70B0875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662C5-C777-4DDB-A5D4-268CBADC1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BC5D-B884-4517-8A17-6784713B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CB0F3-1C0F-4C07-82DD-A08FE47EF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1D39-89A5-467B-98F1-6F22CDF9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EF4F0F-7384-4C10-B1C8-85C9E63741D4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62F3A-3FDF-4D75-96A6-8F21691B9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12787-441B-4F5A-8CA3-F5B4E5BD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0BE31-3C0A-4F58-A37D-5259CD83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1EB2-3B68-419A-83D8-53832E816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0F7A1-8167-4E0D-9B8C-C71400998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10B3-A2F3-4AE8-897F-2C22E4774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64F32-3154-4D12-B1A7-638A0057E7FC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C6E66-3A21-40D6-A80B-D2885C64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429A1-B76A-4E93-8A0A-DDC49284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1801-B31E-4A8D-A334-E5DE1DFB9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F45BD-EACB-4282-A010-6E049CF1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FB193-2142-427D-ABF0-185F4C1B6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DC236-A8EF-4B75-9AE3-2C8EB4AFC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C9A5F-C1BC-476E-9B1F-1D406981D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52666-E68C-4FD2-901C-8E2B9DDA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9B5740-086E-4D97-B448-14C54D05306B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83218-FE58-4EB6-9872-BD1B74BF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C4743-0B61-495D-BB5B-07D6584F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3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35DD0-7568-4492-9DB4-EF4354FFF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591" y="49733"/>
            <a:ext cx="7610474" cy="804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B1FAA-5066-49F5-ADED-52E6B33CC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D4643A-C6CD-481F-9CC9-A94577EFAC57}" type="datetime1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703CE-BB9B-4064-B13C-93C3EE4C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5D08E-F3B3-4F2E-A4D3-9C1AF3B1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29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F6CE1-C4A6-4519-B0CD-976D3EF9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FD451-6620-48E1-BFF6-4E628E4DE81A}" type="datetime1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B8F4F-EB00-4DB0-9561-2923B8AA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30F31-91A9-49E5-BA8A-2D6D035A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806-44DB-46A4-A9EB-60C4907B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F971-99CB-4622-ADBF-E25450CB3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D267B-44C6-49F9-A30D-0D27AC654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D6294-B3F2-4A61-ACC4-6149B0A1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752E6A-4364-46F9-A1A4-4F3AAADB1A8A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5CA3B-5CBC-441E-80B8-E2AD1F3B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2BB80-1C79-450C-AD74-12D029C4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23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8994-4660-4E1A-BDE8-34E3B0B0C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5EC2E-B527-4366-8046-0802D52A6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5B1AE-A7C3-4D33-9D53-A34AC470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D40A9-AE92-4D29-9CF1-C327950D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D1555F4-FB50-4C8E-A602-E336C1543B13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013BD-3233-4CAC-B30B-65511961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30538-8018-4FE9-A303-2115B2B94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3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85948-4892-4BB5-963B-4B30110E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3C42D-88C6-4E6A-A246-D67F0B6FD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0026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A9142-3CDF-4AB7-B005-C091C7D39A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4381B-DACC-45F0-8EB7-8E13D688197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4935" y="-47918"/>
            <a:ext cx="2247265" cy="902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65546-4F24-4C55-BA1F-AB1C3B44169F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881613"/>
            <a:ext cx="12192000" cy="4163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A036139-EC87-4A2D-8F49-DDFFF51E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873" y="92609"/>
            <a:ext cx="6676292" cy="720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4E0912-AFEE-4F48-A68E-AD5B276F3E7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40487"/>
            <a:ext cx="2743200" cy="42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6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JPG"/><Relationship Id="rId18" Type="http://schemas.openxmlformats.org/officeDocument/2006/relationships/image" Target="../media/image72.png"/><Relationship Id="rId3" Type="http://schemas.openxmlformats.org/officeDocument/2006/relationships/image" Target="../media/image62.jpg"/><Relationship Id="rId7" Type="http://schemas.openxmlformats.org/officeDocument/2006/relationships/image" Target="../media/image59.png"/><Relationship Id="rId12" Type="http://schemas.openxmlformats.org/officeDocument/2006/relationships/image" Target="../media/image56.JP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66.png"/><Relationship Id="rId5" Type="http://schemas.openxmlformats.org/officeDocument/2006/relationships/image" Target="../media/image600.png"/><Relationship Id="rId15" Type="http://schemas.openxmlformats.org/officeDocument/2006/relationships/image" Target="../media/image69.png"/><Relationship Id="rId10" Type="http://schemas.openxmlformats.org/officeDocument/2006/relationships/image" Target="../media/image66.jpg"/><Relationship Id="rId19" Type="http://schemas.openxmlformats.org/officeDocument/2006/relationships/image" Target="../media/image73.png"/><Relationship Id="rId4" Type="http://schemas.openxmlformats.org/officeDocument/2006/relationships/image" Target="../media/image63.jpg"/><Relationship Id="rId9" Type="http://schemas.openxmlformats.org/officeDocument/2006/relationships/image" Target="../media/image65.jpg"/><Relationship Id="rId14" Type="http://schemas.openxmlformats.org/officeDocument/2006/relationships/image" Target="../media/image6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77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12" Type="http://schemas.openxmlformats.org/officeDocument/2006/relationships/image" Target="../media/image65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67.JPG"/><Relationship Id="rId5" Type="http://schemas.openxmlformats.org/officeDocument/2006/relationships/image" Target="../media/image72.JPG"/><Relationship Id="rId10" Type="http://schemas.openxmlformats.org/officeDocument/2006/relationships/image" Target="../media/image68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9.JPG"/><Relationship Id="rId7" Type="http://schemas.openxmlformats.org/officeDocument/2006/relationships/image" Target="../media/image77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Relationship Id="rId9" Type="http://schemas.openxmlformats.org/officeDocument/2006/relationships/image" Target="../media/image8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.xml"/><Relationship Id="rId21" Type="http://schemas.openxmlformats.org/officeDocument/2006/relationships/image" Target="../media/image48.png"/><Relationship Id="rId7" Type="http://schemas.openxmlformats.org/officeDocument/2006/relationships/tags" Target="../tags/tag7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tags" Target="../tags/tag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8.png"/><Relationship Id="rId5" Type="http://schemas.openxmlformats.org/officeDocument/2006/relationships/tags" Target="../tags/tag5.xml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g"/><Relationship Id="rId7" Type="http://schemas.openxmlformats.org/officeDocument/2006/relationships/image" Target="../media/image500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8.jpg"/><Relationship Id="rId11" Type="http://schemas.openxmlformats.org/officeDocument/2006/relationships/image" Target="../media/image61.jpg"/><Relationship Id="rId5" Type="http://schemas.openxmlformats.org/officeDocument/2006/relationships/image" Target="../media/image54.jpg"/><Relationship Id="rId10" Type="http://schemas.openxmlformats.org/officeDocument/2006/relationships/image" Target="../media/image60.png"/><Relationship Id="rId4" Type="http://schemas.openxmlformats.org/officeDocument/2006/relationships/image" Target="../media/image57.jpg"/><Relationship Id="rId9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E8004-F89D-4007-A13D-DDED2E17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BFDA9142-3CDF-4AB7-B005-C091C7D39ADE}" type="slidenum">
              <a:rPr lang="en-US" smtClean="0"/>
              <a:t>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256E26E-46D3-4FE9-83D6-E1BBB2730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66800"/>
            <a:ext cx="9906000" cy="1281735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>
                <a:solidFill>
                  <a:srgbClr val="0070C0"/>
                </a:solidFill>
                <a:cs typeface="Times New Roman" panose="02020603050405020304" pitchFamily="18" charset="0"/>
              </a:rPr>
              <a:t>Analytical Model to Infer Mask Peripheral Leakage Pattern in Large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4FE9C-2BDC-40B0-B82E-6BE9B9B7A9AF}"/>
              </a:ext>
            </a:extLst>
          </p:cNvPr>
          <p:cNvSpPr txBox="1"/>
          <p:nvPr/>
        </p:nvSpPr>
        <p:spPr>
          <a:xfrm>
            <a:off x="2607398" y="4440239"/>
            <a:ext cx="68414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74</a:t>
            </a:r>
            <a:r>
              <a:rPr lang="en-US" sz="2400" baseline="30000" dirty="0"/>
              <a:t>th</a:t>
            </a:r>
            <a:r>
              <a:rPr lang="en-US" sz="2400" dirty="0"/>
              <a:t> APS DFD Meeting, Phoenix, Arizona</a:t>
            </a:r>
          </a:p>
          <a:p>
            <a:pPr algn="ctr"/>
            <a:r>
              <a:rPr lang="en-US" sz="2400" dirty="0"/>
              <a:t>11.21.2021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979E5-663B-471D-AC7D-A7D4520B9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9800" y="66676"/>
            <a:ext cx="2276475" cy="680860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7ED0BFE6-E5B1-43C2-80D5-65AC38318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2068" y="2560580"/>
            <a:ext cx="8607864" cy="187659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u="sng" dirty="0"/>
              <a:t>Akshay Anand</a:t>
            </a:r>
            <a:r>
              <a:rPr lang="en-US" sz="2800" b="1" u="sng" baseline="30000" dirty="0"/>
              <a:t>1</a:t>
            </a:r>
            <a:r>
              <a:rPr lang="en-US" sz="2800" dirty="0"/>
              <a:t>, Tso-Kang Wang</a:t>
            </a:r>
            <a:r>
              <a:rPr lang="en-US" sz="2800" baseline="30000" dirty="0"/>
              <a:t>1</a:t>
            </a:r>
            <a:r>
              <a:rPr lang="en-US" sz="2800" dirty="0"/>
              <a:t>, Tomas Solano</a:t>
            </a:r>
            <a:r>
              <a:rPr lang="en-US" sz="2800" baseline="30000" dirty="0"/>
              <a:t>1</a:t>
            </a:r>
            <a:r>
              <a:rPr lang="en-US" sz="2800" dirty="0"/>
              <a:t>, Rajat Mittal</a:t>
            </a:r>
            <a:r>
              <a:rPr lang="en-US" sz="2800" baseline="30000" dirty="0"/>
              <a:t>2</a:t>
            </a:r>
            <a:r>
              <a:rPr lang="en-US" sz="2800" dirty="0"/>
              <a:t>, Kenneth Breuer</a:t>
            </a:r>
            <a:r>
              <a:rPr lang="en-US" sz="2800" baseline="30000" dirty="0"/>
              <a:t>3</a:t>
            </a:r>
            <a:r>
              <a:rPr lang="en-US" sz="2800" dirty="0"/>
              <a:t>, Kourosh Shoele</a:t>
            </a:r>
            <a:r>
              <a:rPr lang="en-US" sz="2800" baseline="30000" dirty="0"/>
              <a:t>1</a:t>
            </a:r>
          </a:p>
          <a:p>
            <a:r>
              <a:rPr lang="en-US" sz="2800" baseline="30000" dirty="0"/>
              <a:t>1</a:t>
            </a:r>
            <a:r>
              <a:rPr lang="en-US" sz="3100" baseline="30000" dirty="0"/>
              <a:t>)FAMU – FSU (Florida State University)</a:t>
            </a:r>
          </a:p>
          <a:p>
            <a:r>
              <a:rPr lang="en-US" sz="3100" baseline="30000" dirty="0"/>
              <a:t>2) Johns Hopkins University</a:t>
            </a:r>
          </a:p>
          <a:p>
            <a:r>
              <a:rPr lang="en-US" sz="3100" baseline="30000" dirty="0"/>
              <a:t>3) Brown University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2FACB-E041-43D6-AEA7-31EE6183B32B}"/>
              </a:ext>
            </a:extLst>
          </p:cNvPr>
          <p:cNvSpPr/>
          <p:nvPr/>
        </p:nvSpPr>
        <p:spPr>
          <a:xfrm>
            <a:off x="0" y="6188099"/>
            <a:ext cx="1031132" cy="632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67ADAF-B913-4711-BE15-E5D5AD569CCF}"/>
              </a:ext>
            </a:extLst>
          </p:cNvPr>
          <p:cNvGrpSpPr/>
          <p:nvPr/>
        </p:nvGrpSpPr>
        <p:grpSpPr>
          <a:xfrm>
            <a:off x="4433932" y="5397500"/>
            <a:ext cx="2959100" cy="1323975"/>
            <a:chOff x="184150" y="-631825"/>
            <a:chExt cx="2959100" cy="132397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FF71E7F-ADB3-47F9-8585-BBE3AE5B2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150" y="-631825"/>
              <a:ext cx="14097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A799120-687C-42E2-955A-6DF5D0B76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650" y="-631825"/>
              <a:ext cx="137160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69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BD9-8D72-4F01-BFE7-02E157F0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 Permeability coefficient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71FAE-550F-49C7-9028-6669E3903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575" y="1210601"/>
            <a:ext cx="2514600" cy="18859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96966-DE9F-46C6-87A6-35D7371DF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8768" y="1211946"/>
            <a:ext cx="2514600" cy="18859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251F30-CE54-4771-A4BB-5E30E91E8852}"/>
                  </a:ext>
                </a:extLst>
              </p:cNvPr>
              <p:cNvSpPr txBox="1"/>
              <p:nvPr/>
            </p:nvSpPr>
            <p:spPr>
              <a:xfrm>
                <a:off x="4008609" y="847819"/>
                <a:ext cx="9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251F30-CE54-4771-A4BB-5E30E91E8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09" y="847819"/>
                <a:ext cx="992221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9DCF288-60FF-403D-A2D4-0E7B960E5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961" y="1211946"/>
            <a:ext cx="2514600" cy="18859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FEE323-438A-4EC4-ADAA-C4DCAF683E9E}"/>
                  </a:ext>
                </a:extLst>
              </p:cNvPr>
              <p:cNvSpPr txBox="1"/>
              <p:nvPr/>
            </p:nvSpPr>
            <p:spPr>
              <a:xfrm>
                <a:off x="7162466" y="848736"/>
                <a:ext cx="9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FEE323-438A-4EC4-ADAA-C4DCAF683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466" y="848736"/>
                <a:ext cx="992221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69A13A-743A-4A94-8B08-3CC95B78783F}"/>
                  </a:ext>
                </a:extLst>
              </p:cNvPr>
              <p:cNvSpPr txBox="1"/>
              <p:nvPr/>
            </p:nvSpPr>
            <p:spPr>
              <a:xfrm>
                <a:off x="10251148" y="848736"/>
                <a:ext cx="9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69A13A-743A-4A94-8B08-3CC95B787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148" y="848736"/>
                <a:ext cx="992221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F739D30C-7A01-4327-8A76-E4841AB37499}"/>
              </a:ext>
            </a:extLst>
          </p:cNvPr>
          <p:cNvGrpSpPr/>
          <p:nvPr/>
        </p:nvGrpSpPr>
        <p:grpSpPr>
          <a:xfrm>
            <a:off x="2439296" y="4374158"/>
            <a:ext cx="9446340" cy="2171700"/>
            <a:chOff x="2394221" y="4397104"/>
            <a:chExt cx="9446340" cy="21717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629AE1-1308-48B9-BCD0-00D4C04C0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221" y="4397104"/>
              <a:ext cx="2895600" cy="21717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02EAA9-79BB-4D85-B47E-9D8E1B22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9591" y="4397104"/>
              <a:ext cx="2895600" cy="21717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3C1596-646C-4989-AAAD-0698E83F8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44961" y="4397104"/>
              <a:ext cx="2895600" cy="21717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418A4-6AEB-4268-B4DC-930E7F9F8587}"/>
                  </a:ext>
                </a:extLst>
              </p:cNvPr>
              <p:cNvSpPr txBox="1"/>
              <p:nvPr/>
            </p:nvSpPr>
            <p:spPr>
              <a:xfrm>
                <a:off x="76199" y="4365990"/>
                <a:ext cx="2158501" cy="132343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Nose,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=−1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r>
                  <a:rPr lang="en-US" sz="2000" dirty="0"/>
                  <a:t># Channels = 22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F1418A4-6AEB-4268-B4DC-930E7F9F8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" y="4365990"/>
                <a:ext cx="2158501" cy="1323439"/>
              </a:xfrm>
              <a:prstGeom prst="rect">
                <a:avLst/>
              </a:prstGeom>
              <a:blipFill>
                <a:blip r:embed="rId11"/>
                <a:stretch>
                  <a:fillRect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2A5B799-DE93-4CD9-9D47-77AAA86EC081}"/>
              </a:ext>
            </a:extLst>
          </p:cNvPr>
          <p:cNvGrpSpPr/>
          <p:nvPr/>
        </p:nvGrpSpPr>
        <p:grpSpPr>
          <a:xfrm>
            <a:off x="3260603" y="3200129"/>
            <a:ext cx="7797543" cy="1071712"/>
            <a:chOff x="3312123" y="3168550"/>
            <a:chExt cx="7746023" cy="118289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0E93B2B-05C2-48DE-90A0-9E7FBC4F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51382" y="3171077"/>
              <a:ext cx="1006021" cy="11779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2E89EB4-BEAD-45E2-AFBC-1E7BA9613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052125" y="3168550"/>
              <a:ext cx="1006021" cy="117697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D3B7298-637B-4F8A-A7B9-905EC9629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12123" y="3173510"/>
              <a:ext cx="1006020" cy="117793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A8E6FF-5833-4D67-AB9F-61CC07476765}"/>
              </a:ext>
            </a:extLst>
          </p:cNvPr>
          <p:cNvGrpSpPr/>
          <p:nvPr/>
        </p:nvGrpSpPr>
        <p:grpSpPr>
          <a:xfrm>
            <a:off x="3264859" y="4765350"/>
            <a:ext cx="949480" cy="705382"/>
            <a:chOff x="3264859" y="4765350"/>
            <a:chExt cx="949480" cy="7053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6D4758-55B7-49F2-B4C7-EB04CAC5381C}"/>
                </a:ext>
              </a:extLst>
            </p:cNvPr>
            <p:cNvSpPr txBox="1"/>
            <p:nvPr/>
          </p:nvSpPr>
          <p:spPr>
            <a:xfrm>
              <a:off x="3264859" y="4948533"/>
              <a:ext cx="949480" cy="5221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2D29FF9-3E86-4797-B119-CDB8BEE504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2020" y="4765350"/>
              <a:ext cx="282508" cy="317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1891F3-9F1F-4C90-B295-FA4FF8474725}"/>
              </a:ext>
            </a:extLst>
          </p:cNvPr>
          <p:cNvGrpSpPr/>
          <p:nvPr/>
        </p:nvGrpSpPr>
        <p:grpSpPr>
          <a:xfrm>
            <a:off x="6631194" y="4730052"/>
            <a:ext cx="949480" cy="705382"/>
            <a:chOff x="3264859" y="4765350"/>
            <a:chExt cx="949480" cy="7053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4EF0B9-CACC-4698-AC55-DDBCBF274DC5}"/>
                </a:ext>
              </a:extLst>
            </p:cNvPr>
            <p:cNvSpPr txBox="1"/>
            <p:nvPr/>
          </p:nvSpPr>
          <p:spPr>
            <a:xfrm>
              <a:off x="3264859" y="4948533"/>
              <a:ext cx="949480" cy="5221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1D8FD4-93D1-4506-8B4B-32DD45B66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2020" y="4765350"/>
              <a:ext cx="282508" cy="317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31BE8F-AD8D-4FBA-AFF4-B09C229F0381}"/>
              </a:ext>
            </a:extLst>
          </p:cNvPr>
          <p:cNvGrpSpPr/>
          <p:nvPr/>
        </p:nvGrpSpPr>
        <p:grpSpPr>
          <a:xfrm>
            <a:off x="9870920" y="4765350"/>
            <a:ext cx="949480" cy="705382"/>
            <a:chOff x="3264859" y="4765350"/>
            <a:chExt cx="949480" cy="70538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E4A110-BF7D-475A-9D97-C71DA63B1D18}"/>
                </a:ext>
              </a:extLst>
            </p:cNvPr>
            <p:cNvSpPr txBox="1"/>
            <p:nvPr/>
          </p:nvSpPr>
          <p:spPr>
            <a:xfrm>
              <a:off x="3264859" y="4948533"/>
              <a:ext cx="949480" cy="5221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A89C826-685A-4D74-B1B9-FCB3AD720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2020" y="4765350"/>
              <a:ext cx="282508" cy="317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F79B2E2-E41E-404D-80C0-EC37A281F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49" y="1210601"/>
            <a:ext cx="2514600" cy="18859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C7068D-AEF8-4389-A585-6ACA101D13CA}"/>
                  </a:ext>
                </a:extLst>
              </p:cNvPr>
              <p:cNvSpPr txBox="1"/>
              <p:nvPr/>
            </p:nvSpPr>
            <p:spPr>
              <a:xfrm>
                <a:off x="1201842" y="841269"/>
                <a:ext cx="9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2C7068D-AEF8-4389-A585-6ACA101D1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842" y="841269"/>
                <a:ext cx="992221" cy="369332"/>
              </a:xfrm>
              <a:prstGeom prst="rect">
                <a:avLst/>
              </a:prstGeom>
              <a:blipFill>
                <a:blip r:embed="rId15"/>
                <a:stretch>
                  <a:fillRect l="-122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6600DE-F724-4053-8EF0-ECCC3B652CE7}"/>
                  </a:ext>
                </a:extLst>
              </p:cNvPr>
              <p:cNvSpPr txBox="1"/>
              <p:nvPr/>
            </p:nvSpPr>
            <p:spPr>
              <a:xfrm>
                <a:off x="76199" y="3168550"/>
                <a:ext cx="2158501" cy="103265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6600DE-F724-4053-8EF0-ECCC3B652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9" y="3168550"/>
                <a:ext cx="2158501" cy="10326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3856CDBB-C0C3-407A-806C-4D6FC68BC851}"/>
              </a:ext>
            </a:extLst>
          </p:cNvPr>
          <p:cNvSpPr txBox="1"/>
          <p:nvPr/>
        </p:nvSpPr>
        <p:spPr>
          <a:xfrm>
            <a:off x="2733472" y="6568803"/>
            <a:ext cx="945852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Aydin et al. “Performance of Fabrics for Home-Made Masks Against the Spread of Respiratory Infections Through Droplets: A Quantitative Study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53B04-9EE6-433D-AB12-08B4004E5F6C}"/>
                  </a:ext>
                </a:extLst>
              </p:cNvPr>
              <p:cNvSpPr txBox="1"/>
              <p:nvPr/>
            </p:nvSpPr>
            <p:spPr>
              <a:xfrm>
                <a:off x="3264859" y="4343672"/>
                <a:ext cx="1154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highlight>
                    <a:srgbClr val="00FFFF"/>
                  </a:highlight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53B04-9EE6-433D-AB12-08B4004E5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859" y="4343672"/>
                <a:ext cx="115432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17A42-5419-4BF0-894B-AE4274BEC150}"/>
                  </a:ext>
                </a:extLst>
              </p:cNvPr>
              <p:cNvSpPr txBox="1"/>
              <p:nvPr/>
            </p:nvSpPr>
            <p:spPr>
              <a:xfrm>
                <a:off x="9970864" y="4293952"/>
                <a:ext cx="1154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highlight>
                    <a:srgbClr val="00FFFF"/>
                  </a:highlight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F17A42-5419-4BF0-894B-AE4274BE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864" y="4293952"/>
                <a:ext cx="115432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EAF3F-5AD3-4470-9303-9CFA2A79F299}"/>
                  </a:ext>
                </a:extLst>
              </p:cNvPr>
              <p:cNvSpPr txBox="1"/>
              <p:nvPr/>
            </p:nvSpPr>
            <p:spPr>
              <a:xfrm>
                <a:off x="6526712" y="4302371"/>
                <a:ext cx="1154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highlight>
                            <a:srgbClr val="00FFFF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highlight>
                    <a:srgbClr val="00FFFF"/>
                  </a:highlight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44EAF3F-5AD3-4470-9303-9CFA2A79F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712" y="4302371"/>
                <a:ext cx="115432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8" grpId="0"/>
      <p:bldP spid="28" grpId="0" animBg="1"/>
      <p:bldP spid="46" grpId="0"/>
      <p:bldP spid="49" grpId="0" animBg="1"/>
      <p:bldP spid="38" grpId="0"/>
      <p:bldP spid="45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2662-A9E3-4A29-8207-11B4F7E0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Leakage Flux Through Facial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B1F9-5EE7-4612-84EF-EEEA8C8A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11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512413-62A0-44F4-94CE-C0792F59B334}"/>
              </a:ext>
            </a:extLst>
          </p:cNvPr>
          <p:cNvGrpSpPr/>
          <p:nvPr/>
        </p:nvGrpSpPr>
        <p:grpSpPr>
          <a:xfrm>
            <a:off x="196504" y="866803"/>
            <a:ext cx="2555280" cy="1294516"/>
            <a:chOff x="196504" y="866803"/>
            <a:chExt cx="2555280" cy="1294516"/>
          </a:xfrm>
        </p:grpSpPr>
        <p:pic>
          <p:nvPicPr>
            <p:cNvPr id="12" name="圖片 58">
              <a:extLst>
                <a:ext uri="{FF2B5EF4-FFF2-40B4-BE49-F238E27FC236}">
                  <a16:creationId xmlns:a16="http://schemas.microsoft.com/office/drawing/2014/main" id="{F2482B3B-5F36-47C5-AA19-34CF2639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" r="2856"/>
            <a:stretch/>
          </p:blipFill>
          <p:spPr>
            <a:xfrm>
              <a:off x="196504" y="1051469"/>
              <a:ext cx="871128" cy="1109850"/>
            </a:xfrm>
            <a:prstGeom prst="rect">
              <a:avLst/>
            </a:prstGeom>
          </p:spPr>
        </p:pic>
        <p:pic>
          <p:nvPicPr>
            <p:cNvPr id="13" name="圖片 62">
              <a:extLst>
                <a:ext uri="{FF2B5EF4-FFF2-40B4-BE49-F238E27FC236}">
                  <a16:creationId xmlns:a16="http://schemas.microsoft.com/office/drawing/2014/main" id="{9D1FB49A-B40E-43DD-8D94-E352EFDF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" r="2412"/>
            <a:stretch/>
          </p:blipFill>
          <p:spPr>
            <a:xfrm>
              <a:off x="1889031" y="1051469"/>
              <a:ext cx="862753" cy="1109850"/>
            </a:xfrm>
            <a:prstGeom prst="rect">
              <a:avLst/>
            </a:prstGeom>
          </p:spPr>
        </p:pic>
        <p:sp>
          <p:nvSpPr>
            <p:cNvPr id="20" name="文字方塊 114">
              <a:extLst>
                <a:ext uri="{FF2B5EF4-FFF2-40B4-BE49-F238E27FC236}">
                  <a16:creationId xmlns:a16="http://schemas.microsoft.com/office/drawing/2014/main" id="{C877926F-8044-4424-8EDB-8887D673CB65}"/>
                </a:ext>
              </a:extLst>
            </p:cNvPr>
            <p:cNvSpPr txBox="1"/>
            <p:nvPr/>
          </p:nvSpPr>
          <p:spPr>
            <a:xfrm>
              <a:off x="556309" y="866803"/>
              <a:ext cx="166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Forehead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0796DF-918C-479E-B494-E2B0539F0C77}"/>
              </a:ext>
            </a:extLst>
          </p:cNvPr>
          <p:cNvCxnSpPr>
            <a:cxnSpLocks/>
          </p:cNvCxnSpPr>
          <p:nvPr/>
        </p:nvCxnSpPr>
        <p:spPr>
          <a:xfrm>
            <a:off x="3258766" y="854368"/>
            <a:ext cx="0" cy="6003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737CCAB-859C-4331-A52E-8327B97F960C}"/>
              </a:ext>
            </a:extLst>
          </p:cNvPr>
          <p:cNvGrpSpPr/>
          <p:nvPr/>
        </p:nvGrpSpPr>
        <p:grpSpPr>
          <a:xfrm>
            <a:off x="4295773" y="1051469"/>
            <a:ext cx="2555280" cy="1109850"/>
            <a:chOff x="4295773" y="1051469"/>
            <a:chExt cx="2555280" cy="1109850"/>
          </a:xfrm>
        </p:grpSpPr>
        <p:pic>
          <p:nvPicPr>
            <p:cNvPr id="60" name="圖片 58">
              <a:extLst>
                <a:ext uri="{FF2B5EF4-FFF2-40B4-BE49-F238E27FC236}">
                  <a16:creationId xmlns:a16="http://schemas.microsoft.com/office/drawing/2014/main" id="{658AA9CF-35A4-43C0-91B2-63B496085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" b="299"/>
            <a:stretch/>
          </p:blipFill>
          <p:spPr>
            <a:xfrm>
              <a:off x="4295773" y="1051469"/>
              <a:ext cx="871128" cy="1109850"/>
            </a:xfrm>
            <a:prstGeom prst="rect">
              <a:avLst/>
            </a:prstGeom>
          </p:spPr>
        </p:pic>
        <p:pic>
          <p:nvPicPr>
            <p:cNvPr id="62" name="圖片 62">
              <a:extLst>
                <a:ext uri="{FF2B5EF4-FFF2-40B4-BE49-F238E27FC236}">
                  <a16:creationId xmlns:a16="http://schemas.microsoft.com/office/drawing/2014/main" id="{D0E1EC7D-2EFB-4F48-A9DC-01CA2016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7" r="4317"/>
            <a:stretch/>
          </p:blipFill>
          <p:spPr>
            <a:xfrm>
              <a:off x="5988300" y="1051469"/>
              <a:ext cx="862753" cy="1109850"/>
            </a:xfrm>
            <a:prstGeom prst="rect">
              <a:avLst/>
            </a:prstGeom>
          </p:spPr>
        </p:pic>
      </p:grpSp>
      <p:sp>
        <p:nvSpPr>
          <p:cNvPr id="64" name="文字方塊 114">
            <a:extLst>
              <a:ext uri="{FF2B5EF4-FFF2-40B4-BE49-F238E27FC236}">
                <a16:creationId xmlns:a16="http://schemas.microsoft.com/office/drawing/2014/main" id="{80E01476-1E7A-4596-8EAB-7FA8A48DFCAE}"/>
              </a:ext>
            </a:extLst>
          </p:cNvPr>
          <p:cNvSpPr txBox="1"/>
          <p:nvPr/>
        </p:nvSpPr>
        <p:spPr>
          <a:xfrm>
            <a:off x="4655578" y="866803"/>
            <a:ext cx="166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Eyes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50F1BD-1194-4579-A5F3-0C22A71422B9}"/>
              </a:ext>
            </a:extLst>
          </p:cNvPr>
          <p:cNvCxnSpPr>
            <a:cxnSpLocks/>
          </p:cNvCxnSpPr>
          <p:nvPr/>
        </p:nvCxnSpPr>
        <p:spPr>
          <a:xfrm>
            <a:off x="7358035" y="854368"/>
            <a:ext cx="0" cy="6003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圖片 2">
            <a:extLst>
              <a:ext uri="{FF2B5EF4-FFF2-40B4-BE49-F238E27FC236}">
                <a16:creationId xmlns:a16="http://schemas.microsoft.com/office/drawing/2014/main" id="{81065AD8-0769-4939-9F14-978D070AE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458" y="2226162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圖片 2">
            <a:extLst>
              <a:ext uri="{FF2B5EF4-FFF2-40B4-BE49-F238E27FC236}">
                <a16:creationId xmlns:a16="http://schemas.microsoft.com/office/drawing/2014/main" id="{979285A5-E412-47B3-9A57-8B873093A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87" y="4354708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3045AF2-A7A0-4AF9-A637-84620D08EAB7}"/>
              </a:ext>
            </a:extLst>
          </p:cNvPr>
          <p:cNvSpPr txBox="1"/>
          <p:nvPr/>
        </p:nvSpPr>
        <p:spPr>
          <a:xfrm>
            <a:off x="6526131" y="2226162"/>
            <a:ext cx="430977" cy="2866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6" name="圖片 2">
            <a:extLst>
              <a:ext uri="{FF2B5EF4-FFF2-40B4-BE49-F238E27FC236}">
                <a16:creationId xmlns:a16="http://schemas.microsoft.com/office/drawing/2014/main" id="{80C9DAA8-EDD5-45D6-AA18-2298B55E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18" y="2226162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圖片 2">
            <a:extLst>
              <a:ext uri="{FF2B5EF4-FFF2-40B4-BE49-F238E27FC236}">
                <a16:creationId xmlns:a16="http://schemas.microsoft.com/office/drawing/2014/main" id="{A602699A-B8F1-47A5-8702-3F04E71C0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04" y="4354708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93742C4-5719-4DB5-845A-5CA1A3125E9E}"/>
              </a:ext>
            </a:extLst>
          </p:cNvPr>
          <p:cNvSpPr txBox="1"/>
          <p:nvPr/>
        </p:nvSpPr>
        <p:spPr>
          <a:xfrm>
            <a:off x="2346036" y="4354708"/>
            <a:ext cx="499985" cy="4021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BF15B3-374E-4186-9A2F-07602B37BB64}"/>
              </a:ext>
            </a:extLst>
          </p:cNvPr>
          <p:cNvGrpSpPr/>
          <p:nvPr/>
        </p:nvGrpSpPr>
        <p:grpSpPr>
          <a:xfrm>
            <a:off x="8459197" y="1051469"/>
            <a:ext cx="2555280" cy="1109850"/>
            <a:chOff x="8459197" y="1051469"/>
            <a:chExt cx="2555280" cy="1109850"/>
          </a:xfrm>
        </p:grpSpPr>
        <p:pic>
          <p:nvPicPr>
            <p:cNvPr id="21" name="圖片 58">
              <a:extLst>
                <a:ext uri="{FF2B5EF4-FFF2-40B4-BE49-F238E27FC236}">
                  <a16:creationId xmlns:a16="http://schemas.microsoft.com/office/drawing/2014/main" id="{71B02385-0BC0-4689-8858-4E7F16E8F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" r="816"/>
            <a:stretch/>
          </p:blipFill>
          <p:spPr>
            <a:xfrm>
              <a:off x="8459197" y="1051469"/>
              <a:ext cx="871128" cy="1109850"/>
            </a:xfrm>
            <a:prstGeom prst="rect">
              <a:avLst/>
            </a:prstGeom>
          </p:spPr>
        </p:pic>
        <p:pic>
          <p:nvPicPr>
            <p:cNvPr id="22" name="圖片 62">
              <a:extLst>
                <a:ext uri="{FF2B5EF4-FFF2-40B4-BE49-F238E27FC236}">
                  <a16:creationId xmlns:a16="http://schemas.microsoft.com/office/drawing/2014/main" id="{6D3A7CAC-0286-4F62-874A-52BE75272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" r="4527"/>
            <a:stretch/>
          </p:blipFill>
          <p:spPr>
            <a:xfrm>
              <a:off x="10151724" y="1051469"/>
              <a:ext cx="862753" cy="1109850"/>
            </a:xfrm>
            <a:prstGeom prst="rect">
              <a:avLst/>
            </a:prstGeom>
          </p:spPr>
        </p:pic>
      </p:grpSp>
      <p:sp>
        <p:nvSpPr>
          <p:cNvPr id="23" name="文字方塊 114">
            <a:extLst>
              <a:ext uri="{FF2B5EF4-FFF2-40B4-BE49-F238E27FC236}">
                <a16:creationId xmlns:a16="http://schemas.microsoft.com/office/drawing/2014/main" id="{34A11BFF-C639-45C6-94CB-9E87B22D2354}"/>
              </a:ext>
            </a:extLst>
          </p:cNvPr>
          <p:cNvSpPr txBox="1"/>
          <p:nvPr/>
        </p:nvSpPr>
        <p:spPr>
          <a:xfrm>
            <a:off x="8819002" y="866803"/>
            <a:ext cx="166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Nose</a:t>
            </a:r>
          </a:p>
        </p:txBody>
      </p:sp>
      <p:pic>
        <p:nvPicPr>
          <p:cNvPr id="24" name="圖片 2">
            <a:extLst>
              <a:ext uri="{FF2B5EF4-FFF2-40B4-BE49-F238E27FC236}">
                <a16:creationId xmlns:a16="http://schemas.microsoft.com/office/drawing/2014/main" id="{DB15A71D-AA9E-4EF9-9859-EFEEE75866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9197" y="2227249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">
            <a:extLst>
              <a:ext uri="{FF2B5EF4-FFF2-40B4-BE49-F238E27FC236}">
                <a16:creationId xmlns:a16="http://schemas.microsoft.com/office/drawing/2014/main" id="{CEA78036-BBEE-4603-8E79-6B35EC5F95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0411" y="4354708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0E629D-F3C5-41B1-A797-88D041E0985A}"/>
              </a:ext>
            </a:extLst>
          </p:cNvPr>
          <p:cNvSpPr txBox="1"/>
          <p:nvPr/>
        </p:nvSpPr>
        <p:spPr>
          <a:xfrm>
            <a:off x="6518496" y="4354708"/>
            <a:ext cx="442037" cy="2659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5A60FF-164C-443D-BC57-561E0E9CCD5B}"/>
              </a:ext>
            </a:extLst>
          </p:cNvPr>
          <p:cNvSpPr txBox="1"/>
          <p:nvPr/>
        </p:nvSpPr>
        <p:spPr>
          <a:xfrm>
            <a:off x="2368780" y="2226162"/>
            <a:ext cx="477242" cy="2866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4" grpId="0" animBg="1"/>
      <p:bldP spid="78" grpId="0" animBg="1"/>
      <p:bldP spid="23" grpId="0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02662-A9E3-4A29-8207-11B4F7E0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Leakage Flux Through Facial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FB1F9-5EE7-4612-84EF-EEEA8C8A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512413-62A0-44F4-94CE-C0792F59B334}"/>
              </a:ext>
            </a:extLst>
          </p:cNvPr>
          <p:cNvGrpSpPr/>
          <p:nvPr/>
        </p:nvGrpSpPr>
        <p:grpSpPr>
          <a:xfrm>
            <a:off x="196504" y="866803"/>
            <a:ext cx="2555280" cy="1294516"/>
            <a:chOff x="196504" y="866803"/>
            <a:chExt cx="2555280" cy="1294516"/>
          </a:xfrm>
        </p:grpSpPr>
        <p:pic>
          <p:nvPicPr>
            <p:cNvPr id="12" name="圖片 58">
              <a:extLst>
                <a:ext uri="{FF2B5EF4-FFF2-40B4-BE49-F238E27FC236}">
                  <a16:creationId xmlns:a16="http://schemas.microsoft.com/office/drawing/2014/main" id="{F2482B3B-5F36-47C5-AA19-34CF26393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" r="3477"/>
            <a:stretch/>
          </p:blipFill>
          <p:spPr>
            <a:xfrm>
              <a:off x="196504" y="1051469"/>
              <a:ext cx="871128" cy="1109850"/>
            </a:xfrm>
            <a:prstGeom prst="rect">
              <a:avLst/>
            </a:prstGeom>
          </p:spPr>
        </p:pic>
        <p:pic>
          <p:nvPicPr>
            <p:cNvPr id="13" name="圖片 62">
              <a:extLst>
                <a:ext uri="{FF2B5EF4-FFF2-40B4-BE49-F238E27FC236}">
                  <a16:creationId xmlns:a16="http://schemas.microsoft.com/office/drawing/2014/main" id="{9D1FB49A-B40E-43DD-8D94-E352EFDF0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3308"/>
            <a:stretch/>
          </p:blipFill>
          <p:spPr>
            <a:xfrm>
              <a:off x="1889031" y="1051469"/>
              <a:ext cx="862753" cy="1109850"/>
            </a:xfrm>
            <a:prstGeom prst="rect">
              <a:avLst/>
            </a:prstGeom>
          </p:spPr>
        </p:pic>
        <p:sp>
          <p:nvSpPr>
            <p:cNvPr id="20" name="文字方塊 114">
              <a:extLst>
                <a:ext uri="{FF2B5EF4-FFF2-40B4-BE49-F238E27FC236}">
                  <a16:creationId xmlns:a16="http://schemas.microsoft.com/office/drawing/2014/main" id="{C877926F-8044-4424-8EDB-8887D673CB65}"/>
                </a:ext>
              </a:extLst>
            </p:cNvPr>
            <p:cNvSpPr txBox="1"/>
            <p:nvPr/>
          </p:nvSpPr>
          <p:spPr>
            <a:xfrm>
              <a:off x="556309" y="866803"/>
              <a:ext cx="166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Cheek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0796DF-918C-479E-B494-E2B0539F0C77}"/>
              </a:ext>
            </a:extLst>
          </p:cNvPr>
          <p:cNvCxnSpPr>
            <a:cxnSpLocks/>
          </p:cNvCxnSpPr>
          <p:nvPr/>
        </p:nvCxnSpPr>
        <p:spPr>
          <a:xfrm>
            <a:off x="3258766" y="854368"/>
            <a:ext cx="0" cy="6003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0" name="圖片 58">
            <a:extLst>
              <a:ext uri="{FF2B5EF4-FFF2-40B4-BE49-F238E27FC236}">
                <a16:creationId xmlns:a16="http://schemas.microsoft.com/office/drawing/2014/main" id="{658AA9CF-35A4-43C0-91B2-63B496085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r="1884"/>
          <a:stretch/>
        </p:blipFill>
        <p:spPr>
          <a:xfrm>
            <a:off x="4295773" y="1051469"/>
            <a:ext cx="871128" cy="1109850"/>
          </a:xfrm>
          <a:prstGeom prst="rect">
            <a:avLst/>
          </a:prstGeom>
        </p:spPr>
      </p:pic>
      <p:pic>
        <p:nvPicPr>
          <p:cNvPr id="62" name="圖片 62">
            <a:extLst>
              <a:ext uri="{FF2B5EF4-FFF2-40B4-BE49-F238E27FC236}">
                <a16:creationId xmlns:a16="http://schemas.microsoft.com/office/drawing/2014/main" id="{D0E1EC7D-2EFB-4F48-A9DC-01CA2016ED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r="3609"/>
          <a:stretch/>
        </p:blipFill>
        <p:spPr>
          <a:xfrm>
            <a:off x="5988300" y="1051469"/>
            <a:ext cx="862753" cy="1109850"/>
          </a:xfrm>
          <a:prstGeom prst="rect">
            <a:avLst/>
          </a:prstGeom>
        </p:spPr>
      </p:pic>
      <p:sp>
        <p:nvSpPr>
          <p:cNvPr id="64" name="文字方塊 114">
            <a:extLst>
              <a:ext uri="{FF2B5EF4-FFF2-40B4-BE49-F238E27FC236}">
                <a16:creationId xmlns:a16="http://schemas.microsoft.com/office/drawing/2014/main" id="{80E01476-1E7A-4596-8EAB-7FA8A48DFCAE}"/>
              </a:ext>
            </a:extLst>
          </p:cNvPr>
          <p:cNvSpPr txBox="1"/>
          <p:nvPr/>
        </p:nvSpPr>
        <p:spPr>
          <a:xfrm>
            <a:off x="4655578" y="866803"/>
            <a:ext cx="166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150F1BD-1194-4579-A5F3-0C22A71422B9}"/>
              </a:ext>
            </a:extLst>
          </p:cNvPr>
          <p:cNvCxnSpPr>
            <a:cxnSpLocks/>
          </p:cNvCxnSpPr>
          <p:nvPr/>
        </p:nvCxnSpPr>
        <p:spPr>
          <a:xfrm>
            <a:off x="7358035" y="854368"/>
            <a:ext cx="0" cy="6003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圖片 2">
            <a:extLst>
              <a:ext uri="{FF2B5EF4-FFF2-40B4-BE49-F238E27FC236}">
                <a16:creationId xmlns:a16="http://schemas.microsoft.com/office/drawing/2014/main" id="{81065AD8-0769-4939-9F14-978D070AE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773" y="2193896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圖片 2">
            <a:extLst>
              <a:ext uri="{FF2B5EF4-FFF2-40B4-BE49-F238E27FC236}">
                <a16:creationId xmlns:a16="http://schemas.microsoft.com/office/drawing/2014/main" id="{979285A5-E412-47B3-9A57-8B873093A2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6987" y="4354708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3045AF2-A7A0-4AF9-A637-84620D08EAB7}"/>
              </a:ext>
            </a:extLst>
          </p:cNvPr>
          <p:cNvSpPr txBox="1"/>
          <p:nvPr/>
        </p:nvSpPr>
        <p:spPr>
          <a:xfrm>
            <a:off x="6558772" y="2193896"/>
            <a:ext cx="390699" cy="1645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B8A275-BCDE-4D55-97F7-48E99295CA75}"/>
              </a:ext>
            </a:extLst>
          </p:cNvPr>
          <p:cNvSpPr txBox="1"/>
          <p:nvPr/>
        </p:nvSpPr>
        <p:spPr>
          <a:xfrm>
            <a:off x="7451399" y="1653114"/>
            <a:ext cx="4625666" cy="4154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Leakage flux from the facial feature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forehead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eyelines  </a:t>
            </a:r>
            <a:r>
              <a:rPr lang="en-US" sz="2400" dirty="0"/>
              <a:t>does not have </a:t>
            </a:r>
            <a:r>
              <a:rPr lang="en-US" sz="2400"/>
              <a:t>significant contribution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Leakage flux from </a:t>
            </a:r>
            <a:r>
              <a:rPr lang="en-US" sz="2400" dirty="0">
                <a:solidFill>
                  <a:srgbClr val="00B0F0"/>
                </a:solidFill>
              </a:rPr>
              <a:t>cheek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2"/>
                </a:solidFill>
              </a:rPr>
              <a:t>chin</a:t>
            </a:r>
            <a:r>
              <a:rPr lang="en-US" sz="2400" dirty="0"/>
              <a:t> are more pronounced over other facial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76" name="圖片 2">
            <a:extLst>
              <a:ext uri="{FF2B5EF4-FFF2-40B4-BE49-F238E27FC236}">
                <a16:creationId xmlns:a16="http://schemas.microsoft.com/office/drawing/2014/main" id="{80C9DAA8-EDD5-45D6-AA18-2298B55E7F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718" y="2226162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圖片 2">
            <a:extLst>
              <a:ext uri="{FF2B5EF4-FFF2-40B4-BE49-F238E27FC236}">
                <a16:creationId xmlns:a16="http://schemas.microsoft.com/office/drawing/2014/main" id="{A602699A-B8F1-47A5-8702-3F04E71C0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04" y="4354708"/>
            <a:ext cx="2653700" cy="1990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93742C4-5719-4DB5-845A-5CA1A3125E9E}"/>
              </a:ext>
            </a:extLst>
          </p:cNvPr>
          <p:cNvSpPr txBox="1"/>
          <p:nvPr/>
        </p:nvSpPr>
        <p:spPr>
          <a:xfrm>
            <a:off x="2470566" y="4544747"/>
            <a:ext cx="390699" cy="1645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89C558-FE53-41E7-A7E9-6C034A01FE33}"/>
              </a:ext>
            </a:extLst>
          </p:cNvPr>
          <p:cNvSpPr txBox="1"/>
          <p:nvPr/>
        </p:nvSpPr>
        <p:spPr>
          <a:xfrm>
            <a:off x="2470565" y="2226162"/>
            <a:ext cx="390699" cy="1645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8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6D2D-63C8-4714-88CE-234C541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FB28-8AF8-4812-B6D3-FEFFB2DF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13</a:t>
            </a:fld>
            <a:endParaRPr 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419EBDDB-3037-4C3A-8FB5-135D4D29BC98}"/>
              </a:ext>
            </a:extLst>
          </p:cNvPr>
          <p:cNvSpPr txBox="1"/>
          <p:nvPr/>
        </p:nvSpPr>
        <p:spPr>
          <a:xfrm>
            <a:off x="619858" y="930275"/>
            <a:ext cx="111603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Facial topology plays a significant role in the mask fitting on individuals face</a:t>
            </a:r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Majority of flow (air, aerosols) leaks from the gap if mask fit is poor</a:t>
            </a:r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Next, step is to connect these analysis with larger gaps and find correlation between different population</a:t>
            </a:r>
          </a:p>
          <a:p>
            <a:pPr marL="800100" lvl="1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This approach can be used to quantify the flow </a:t>
            </a:r>
          </a:p>
          <a:p>
            <a:pPr marL="800100" lvl="1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400" dirty="0"/>
              <a:t>Developed model can be treated a </a:t>
            </a:r>
            <a:r>
              <a:rPr lang="en-US" sz="2400" dirty="0">
                <a:solidFill>
                  <a:srgbClr val="0000FF"/>
                </a:solidFill>
              </a:rPr>
              <a:t>multi-level component </a:t>
            </a:r>
            <a:r>
              <a:rPr lang="en-US" sz="2400" dirty="0"/>
              <a:t>of computational framework to quantify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leakage pattern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mask efficacy</a:t>
            </a:r>
          </a:p>
          <a:p>
            <a:pPr algn="just">
              <a:buClr>
                <a:srgbClr val="7B1A3D"/>
              </a:buClr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pic>
        <p:nvPicPr>
          <p:cNvPr id="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1F1E96D4-DCFB-4F10-A79F-32FBAB1A77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8635452" y="4353167"/>
            <a:ext cx="3144744" cy="223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BBDA6-DE47-43DB-9247-1143BDDCD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534" y="4353167"/>
            <a:ext cx="3103123" cy="2190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C02365-16A7-4B2F-B9A4-07BF77B37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731" y="4353167"/>
            <a:ext cx="3310647" cy="21909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05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CCED-29B8-463D-8CD9-EC1F2DF6C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CD5FA-B128-4D3C-A949-56107ADC9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BA567-C5FB-49E8-A216-B507867E41E9}"/>
              </a:ext>
            </a:extLst>
          </p:cNvPr>
          <p:cNvSpPr txBox="1"/>
          <p:nvPr/>
        </p:nvSpPr>
        <p:spPr>
          <a:xfrm>
            <a:off x="419100" y="1066800"/>
            <a:ext cx="11353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g_d0_f3"/>
              </a:rPr>
              <a:t>Funding Source: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g_d0_f3"/>
              </a:rPr>
              <a:t>This material is based upon work supported by the National Science Foundation under Grant No. </a:t>
            </a:r>
            <a:r>
              <a:rPr lang="en-US" sz="2800" b="1" i="0" dirty="0">
                <a:solidFill>
                  <a:srgbClr val="222222"/>
                </a:solidFill>
                <a:effectLst/>
                <a:latin typeface="-apple-system"/>
              </a:rPr>
              <a:t>CBET-2034992</a:t>
            </a:r>
            <a:r>
              <a:rPr lang="en-US" sz="2800" dirty="0">
                <a:effectLst/>
                <a:latin typeface="g_d0_f3"/>
              </a:rPr>
              <a:t>.Any opinions, findings, and conclusions or recommendations expressed in this material are those of the authors and do not necessarily reflect the views of the National Science Foundation </a:t>
            </a:r>
          </a:p>
          <a:p>
            <a:endParaRPr lang="en-US" sz="2400" dirty="0">
              <a:effectLst/>
              <a:latin typeface="g_d0_f3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latin typeface="g_d0_f3"/>
              </a:rPr>
              <a:t>Thanks to the computing resources provided by Florida State University’s Research Computing Center (RCC)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E8ED7-B95D-4A0D-A8A0-73324DEDFE9E}"/>
              </a:ext>
            </a:extLst>
          </p:cNvPr>
          <p:cNvSpPr txBox="1"/>
          <p:nvPr/>
        </p:nvSpPr>
        <p:spPr>
          <a:xfrm>
            <a:off x="3577347" y="5159351"/>
            <a:ext cx="5037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Akshay Anand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aanand@fsu.edu</a:t>
            </a:r>
          </a:p>
        </p:txBody>
      </p:sp>
    </p:spTree>
    <p:extLst>
      <p:ext uri="{BB962C8B-B14F-4D97-AF65-F5344CB8AC3E}">
        <p14:creationId xmlns:p14="http://schemas.microsoft.com/office/powerpoint/2010/main" val="2258253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2596-3449-4408-BF88-E11AFE8F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48AF-1D46-4FEC-BBCA-17ED342B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15</a:t>
            </a:fld>
            <a:endParaRPr lang="en-US"/>
          </a:p>
        </p:txBody>
      </p:sp>
      <p:pic>
        <p:nvPicPr>
          <p:cNvPr id="5" name="圖片 7">
            <a:extLst>
              <a:ext uri="{FF2B5EF4-FFF2-40B4-BE49-F238E27FC236}">
                <a16:creationId xmlns:a16="http://schemas.microsoft.com/office/drawing/2014/main" id="{1EA9B0E0-9251-4C76-8674-2CD3EE94E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15" y="1721431"/>
            <a:ext cx="2541181" cy="1905885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圖片 7">
            <a:extLst>
              <a:ext uri="{FF2B5EF4-FFF2-40B4-BE49-F238E27FC236}">
                <a16:creationId xmlns:a16="http://schemas.microsoft.com/office/drawing/2014/main" id="{5511C14F-BFB4-4D98-9D4B-E31096B7D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4806" y="1721431"/>
            <a:ext cx="2541180" cy="1905885"/>
          </a:xfrm>
          <a:prstGeom prst="rect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3253F4-6421-4EBB-931E-940DB27AADDB}"/>
              </a:ext>
            </a:extLst>
          </p:cNvPr>
          <p:cNvSpPr txBox="1"/>
          <p:nvPr/>
        </p:nvSpPr>
        <p:spPr>
          <a:xfrm>
            <a:off x="450715" y="1233834"/>
            <a:ext cx="25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Constant Flux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005D6-01E4-45F8-B1BD-A6757F09C5A4}"/>
              </a:ext>
            </a:extLst>
          </p:cNvPr>
          <p:cNvSpPr txBox="1"/>
          <p:nvPr/>
        </p:nvSpPr>
        <p:spPr>
          <a:xfrm>
            <a:off x="4825410" y="1233834"/>
            <a:ext cx="254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4ED2E-1FB7-4F2B-A76D-6803740DAB8F}"/>
              </a:ext>
            </a:extLst>
          </p:cNvPr>
          <p:cNvSpPr txBox="1"/>
          <p:nvPr/>
        </p:nvSpPr>
        <p:spPr>
          <a:xfrm>
            <a:off x="7197696" y="1352099"/>
            <a:ext cx="367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 through porous wall by Darcy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ECD3B-997B-4417-AD9D-D39BB612A5C9}"/>
                  </a:ext>
                </a:extLst>
              </p:cNvPr>
              <p:cNvSpPr txBox="1"/>
              <p:nvPr/>
            </p:nvSpPr>
            <p:spPr>
              <a:xfrm>
                <a:off x="6004493" y="1982632"/>
                <a:ext cx="6145306" cy="29775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lvl="2">
                  <a:lnSpc>
                    <a:spcPct val="100000"/>
                  </a:lnSpc>
                </a:pPr>
                <a:endParaRPr lang="en-US" i="1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nary>
                                <m:naryPr>
                                  <m:sup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/>
              </a:p>
              <a:p>
                <a:pPr lvl="2">
                  <a:lnSpc>
                    <a:spcPct val="100000"/>
                  </a:lnSpc>
                </a:pPr>
                <a:endParaRPr lang="en-US" i="1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nary>
                      <m:naryPr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lvl="2"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acc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7ECD3B-997B-4417-AD9D-D39BB612A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93" y="1982632"/>
                <a:ext cx="6145306" cy="29775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0AC85FF-2D9F-4AE4-A2A3-E712527B3E8E}"/>
              </a:ext>
            </a:extLst>
          </p:cNvPr>
          <p:cNvSpPr txBox="1"/>
          <p:nvPr/>
        </p:nvSpPr>
        <p:spPr>
          <a:xfrm>
            <a:off x="2552663" y="1237634"/>
            <a:ext cx="2441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as Berman et al.</a:t>
            </a:r>
          </a:p>
        </p:txBody>
      </p:sp>
    </p:spTree>
    <p:extLst>
      <p:ext uri="{BB962C8B-B14F-4D97-AF65-F5344CB8AC3E}">
        <p14:creationId xmlns:p14="http://schemas.microsoft.com/office/powerpoint/2010/main" val="105361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6D2D-63C8-4714-88CE-234C541C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2FB28-8AF8-4812-B6D3-FEFFB2DF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2</a:t>
            </a:fld>
            <a:endParaRPr lang="en-US"/>
          </a:p>
        </p:txBody>
      </p:sp>
      <p:sp>
        <p:nvSpPr>
          <p:cNvPr id="5" name="文字方塊 7">
            <a:extLst>
              <a:ext uri="{FF2B5EF4-FFF2-40B4-BE49-F238E27FC236}">
                <a16:creationId xmlns:a16="http://schemas.microsoft.com/office/drawing/2014/main" id="{419EBDDB-3037-4C3A-8FB5-135D4D29BC98}"/>
              </a:ext>
            </a:extLst>
          </p:cNvPr>
          <p:cNvSpPr txBox="1"/>
          <p:nvPr/>
        </p:nvSpPr>
        <p:spPr>
          <a:xfrm>
            <a:off x="619858" y="1196738"/>
            <a:ext cx="81819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Introduction</a:t>
            </a:r>
            <a:endParaRPr lang="en-US" sz="2400" dirty="0"/>
          </a:p>
          <a:p>
            <a:pPr algn="just">
              <a:buClr>
                <a:srgbClr val="7B1A3D"/>
              </a:buClr>
            </a:pPr>
            <a:endParaRPr lang="en-US" sz="24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Literature Review</a:t>
            </a:r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Methodology</a:t>
            </a:r>
          </a:p>
          <a:p>
            <a:pPr algn="just">
              <a:buClr>
                <a:srgbClr val="7B1A3D"/>
              </a:buClr>
            </a:pPr>
            <a:endParaRPr lang="en-US" sz="28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Results and Discussions</a:t>
            </a:r>
          </a:p>
          <a:p>
            <a:pPr marL="800100" lvl="1" indent="-342900" algn="just">
              <a:buClr>
                <a:srgbClr val="7B1A3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Effect of Number of Channels</a:t>
            </a:r>
          </a:p>
          <a:p>
            <a:pPr marL="800100" lvl="1" indent="-342900" algn="just">
              <a:buClr>
                <a:srgbClr val="7B1A3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Effect of Middle Area Periphery</a:t>
            </a:r>
          </a:p>
          <a:p>
            <a:pPr marL="800100" lvl="1" indent="-342900" algn="just">
              <a:buClr>
                <a:srgbClr val="7B1A3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Effect of Permeability Coefficient </a:t>
            </a:r>
          </a:p>
          <a:p>
            <a:pPr marL="800100" lvl="1" indent="-342900" algn="just">
              <a:buClr>
                <a:srgbClr val="7B1A3D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Leakage Pattern for Facial Features</a:t>
            </a:r>
            <a:endParaRPr lang="en-US" sz="2400" dirty="0"/>
          </a:p>
          <a:p>
            <a:pPr marL="342900" indent="-342900" algn="just">
              <a:buClr>
                <a:srgbClr val="7B1A3D"/>
              </a:buClr>
              <a:buFont typeface="Wingdings" panose="05000000000000000000" pitchFamily="2" charset="2"/>
              <a:buChar char="Ø"/>
            </a:pPr>
            <a:r>
              <a:rPr lang="en-US" sz="2800" dirty="0"/>
              <a:t>Conclusions and Future Work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949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AF70-B738-43EC-A7E1-88B50425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27069-4FD7-4D3D-90B1-CEE39581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5B4442-F62C-4714-B219-8457FE0B5B2A}"/>
              </a:ext>
            </a:extLst>
          </p:cNvPr>
          <p:cNvSpPr txBox="1"/>
          <p:nvPr/>
        </p:nvSpPr>
        <p:spPr>
          <a:xfrm>
            <a:off x="152400" y="1143000"/>
            <a:ext cx="11887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990033"/>
                </a:solidFill>
              </a:rPr>
              <a:t>Face masks have been crucial in our defense against COVID-19 &amp; other pathogenic agents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Does one size of mask fit all?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What are the main factors affecting the effectiveness of mask?</a:t>
            </a:r>
          </a:p>
        </p:txBody>
      </p:sp>
      <p:pic>
        <p:nvPicPr>
          <p:cNvPr id="86" name="video">
            <a:hlinkClick r:id="" action="ppaction://media"/>
            <a:extLst>
              <a:ext uri="{FF2B5EF4-FFF2-40B4-BE49-F238E27FC236}">
                <a16:creationId xmlns:a16="http://schemas.microsoft.com/office/drawing/2014/main" id="{DB0821F0-E025-49C0-B736-EE80E0A0A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706" y="2552010"/>
            <a:ext cx="3733105" cy="2659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9EF02FE-658D-428B-8245-A4E0F340D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5671" y="1757237"/>
            <a:ext cx="2903684" cy="37401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C0B0276-5508-4730-94ED-4B369EDDFF4A}"/>
              </a:ext>
            </a:extLst>
          </p:cNvPr>
          <p:cNvSpPr txBox="1"/>
          <p:nvPr/>
        </p:nvSpPr>
        <p:spPr>
          <a:xfrm>
            <a:off x="486381" y="5785983"/>
            <a:ext cx="1144297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Flow physics in the integral region between face and mask in large population</a:t>
            </a: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B9FEB2E0-DB40-402A-A662-BEFD622585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9188" y="2552010"/>
            <a:ext cx="3733105" cy="2659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4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9DB2-2C98-45F0-BB1D-AB05309B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Fitting Test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1625C-73D1-4378-A2D9-2CE7524A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4</a:t>
            </a:fld>
            <a:endParaRPr lang="en-US"/>
          </a:p>
        </p:txBody>
      </p:sp>
      <p:grpSp>
        <p:nvGrpSpPr>
          <p:cNvPr id="5" name="群組 21">
            <a:extLst>
              <a:ext uri="{FF2B5EF4-FFF2-40B4-BE49-F238E27FC236}">
                <a16:creationId xmlns:a16="http://schemas.microsoft.com/office/drawing/2014/main" id="{203725AB-D591-43AA-AC55-8750F9AAECB2}"/>
              </a:ext>
            </a:extLst>
          </p:cNvPr>
          <p:cNvGrpSpPr/>
          <p:nvPr/>
        </p:nvGrpSpPr>
        <p:grpSpPr>
          <a:xfrm>
            <a:off x="3152175" y="1807047"/>
            <a:ext cx="7918061" cy="1373094"/>
            <a:chOff x="782288" y="1222351"/>
            <a:chExt cx="5053433" cy="1200174"/>
          </a:xfrm>
        </p:grpSpPr>
        <p:grpSp>
          <p:nvGrpSpPr>
            <p:cNvPr id="6" name="群組 20">
              <a:extLst>
                <a:ext uri="{FF2B5EF4-FFF2-40B4-BE49-F238E27FC236}">
                  <a16:creationId xmlns:a16="http://schemas.microsoft.com/office/drawing/2014/main" id="{81DBE5E1-7486-4435-85FE-9BDC207A6F57}"/>
                </a:ext>
              </a:extLst>
            </p:cNvPr>
            <p:cNvGrpSpPr/>
            <p:nvPr/>
          </p:nvGrpSpPr>
          <p:grpSpPr>
            <a:xfrm>
              <a:off x="782288" y="1330862"/>
              <a:ext cx="2974102" cy="1091663"/>
              <a:chOff x="782288" y="1330862"/>
              <a:chExt cx="2974102" cy="1091663"/>
            </a:xfrm>
          </p:grpSpPr>
          <p:sp>
            <p:nvSpPr>
              <p:cNvPr id="36" name="十字形 69">
                <a:extLst>
                  <a:ext uri="{FF2B5EF4-FFF2-40B4-BE49-F238E27FC236}">
                    <a16:creationId xmlns:a16="http://schemas.microsoft.com/office/drawing/2014/main" id="{0AF0BED0-4567-43CB-B2FE-529E617E6AAF}"/>
                  </a:ext>
                </a:extLst>
              </p:cNvPr>
              <p:cNvSpPr/>
              <p:nvPr/>
            </p:nvSpPr>
            <p:spPr>
              <a:xfrm>
                <a:off x="833221" y="1856950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圖片 136" descr="一張含有 尋找 的圖片&#10;&#10;自動產生的描述">
                <a:extLst>
                  <a:ext uri="{FF2B5EF4-FFF2-40B4-BE49-F238E27FC236}">
                    <a16:creationId xmlns:a16="http://schemas.microsoft.com/office/drawing/2014/main" id="{AEEE7972-A519-4A8F-BF17-3456D7EB3C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95" r="10686"/>
              <a:stretch/>
            </p:blipFill>
            <p:spPr>
              <a:xfrm>
                <a:off x="782288" y="1330862"/>
                <a:ext cx="884927" cy="1091662"/>
              </a:xfrm>
              <a:prstGeom prst="rect">
                <a:avLst/>
              </a:prstGeom>
            </p:spPr>
          </p:pic>
          <p:pic>
            <p:nvPicPr>
              <p:cNvPr id="38" name="圖片 114">
                <a:extLst>
                  <a:ext uri="{FF2B5EF4-FFF2-40B4-BE49-F238E27FC236}">
                    <a16:creationId xmlns:a16="http://schemas.microsoft.com/office/drawing/2014/main" id="{B0AAC442-20FF-4608-848D-52C17DC760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600" r="10580"/>
              <a:stretch/>
            </p:blipFill>
            <p:spPr>
              <a:xfrm>
                <a:off x="1714630" y="1330862"/>
                <a:ext cx="884926" cy="1091663"/>
              </a:xfrm>
              <a:prstGeom prst="rect">
                <a:avLst/>
              </a:prstGeom>
            </p:spPr>
          </p:pic>
          <p:pic>
            <p:nvPicPr>
              <p:cNvPr id="39" name="圖片 115">
                <a:extLst>
                  <a:ext uri="{FF2B5EF4-FFF2-40B4-BE49-F238E27FC236}">
                    <a16:creationId xmlns:a16="http://schemas.microsoft.com/office/drawing/2014/main" id="{71125438-EA58-44EE-8176-CCF4C7CC30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06" r="10474"/>
              <a:stretch/>
            </p:blipFill>
            <p:spPr>
              <a:xfrm>
                <a:off x="2737351" y="1330862"/>
                <a:ext cx="884926" cy="1091662"/>
              </a:xfrm>
              <a:prstGeom prst="rect">
                <a:avLst/>
              </a:prstGeom>
            </p:spPr>
          </p:pic>
          <p:sp>
            <p:nvSpPr>
              <p:cNvPr id="40" name="橢圓 137">
                <a:extLst>
                  <a:ext uri="{FF2B5EF4-FFF2-40B4-BE49-F238E27FC236}">
                    <a16:creationId xmlns:a16="http://schemas.microsoft.com/office/drawing/2014/main" id="{A5F94C96-0CC5-4EB9-85E0-1F680DDDC4D5}"/>
                  </a:ext>
                </a:extLst>
              </p:cNvPr>
              <p:cNvSpPr/>
              <p:nvPr/>
            </p:nvSpPr>
            <p:spPr>
              <a:xfrm>
                <a:off x="1150325" y="1642323"/>
                <a:ext cx="27432" cy="274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橢圓 138">
                <a:extLst>
                  <a:ext uri="{FF2B5EF4-FFF2-40B4-BE49-F238E27FC236}">
                    <a16:creationId xmlns:a16="http://schemas.microsoft.com/office/drawing/2014/main" id="{23292621-2DDF-4EEF-9A91-E23F391F35C7}"/>
                  </a:ext>
                </a:extLst>
              </p:cNvPr>
              <p:cNvSpPr/>
              <p:nvPr/>
            </p:nvSpPr>
            <p:spPr>
              <a:xfrm>
                <a:off x="902675" y="1644228"/>
                <a:ext cx="27432" cy="2743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圖片 120" descr="一張含有 文字 的圖片&#10;&#10;自動產生的描述">
                <a:extLst>
                  <a:ext uri="{FF2B5EF4-FFF2-40B4-BE49-F238E27FC236}">
                    <a16:creationId xmlns:a16="http://schemas.microsoft.com/office/drawing/2014/main" id="{E27B187B-638D-412D-A4A2-46033F31FD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218" t="7619" r="14996" b="11335"/>
              <a:stretch/>
            </p:blipFill>
            <p:spPr>
              <a:xfrm>
                <a:off x="3570903" y="1982253"/>
                <a:ext cx="73152" cy="365760"/>
              </a:xfrm>
              <a:prstGeom prst="rect">
                <a:avLst/>
              </a:prstGeom>
            </p:spPr>
          </p:pic>
          <p:sp>
            <p:nvSpPr>
              <p:cNvPr id="44" name="矩形 125">
                <a:extLst>
                  <a:ext uri="{FF2B5EF4-FFF2-40B4-BE49-F238E27FC236}">
                    <a16:creationId xmlns:a16="http://schemas.microsoft.com/office/drawing/2014/main" id="{24F5E927-6CC3-481B-9700-E00EFCD65C72}"/>
                  </a:ext>
                </a:extLst>
              </p:cNvPr>
              <p:cNvSpPr/>
              <p:nvPr/>
            </p:nvSpPr>
            <p:spPr>
              <a:xfrm>
                <a:off x="3572808" y="1982253"/>
                <a:ext cx="73152" cy="36575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直線接點 126">
                <a:extLst>
                  <a:ext uri="{FF2B5EF4-FFF2-40B4-BE49-F238E27FC236}">
                    <a16:creationId xmlns:a16="http://schemas.microsoft.com/office/drawing/2014/main" id="{A83C986E-A6EC-4378-B1F2-EB22641583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623" y="2165132"/>
                <a:ext cx="27432" cy="1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" name="文字方塊 130">
                <a:extLst>
                  <a:ext uri="{FF2B5EF4-FFF2-40B4-BE49-F238E27FC236}">
                    <a16:creationId xmlns:a16="http://schemas.microsoft.com/office/drawing/2014/main" id="{7452D4C5-B034-43AF-8ABD-543FB034A203}"/>
                  </a:ext>
                </a:extLst>
              </p:cNvPr>
              <p:cNvSpPr txBox="1"/>
              <p:nvPr/>
            </p:nvSpPr>
            <p:spPr>
              <a:xfrm>
                <a:off x="3669692" y="2234469"/>
                <a:ext cx="866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50" name="文字方塊 131">
                <a:extLst>
                  <a:ext uri="{FF2B5EF4-FFF2-40B4-BE49-F238E27FC236}">
                    <a16:creationId xmlns:a16="http://schemas.microsoft.com/office/drawing/2014/main" id="{6FC36E15-C25B-4956-A2F8-396116BD73EC}"/>
                  </a:ext>
                </a:extLst>
              </p:cNvPr>
              <p:cNvSpPr txBox="1"/>
              <p:nvPr/>
            </p:nvSpPr>
            <p:spPr>
              <a:xfrm>
                <a:off x="3669692" y="1920087"/>
                <a:ext cx="8669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51" name="等腰三角形 5">
                <a:extLst>
                  <a:ext uri="{FF2B5EF4-FFF2-40B4-BE49-F238E27FC236}">
                    <a16:creationId xmlns:a16="http://schemas.microsoft.com/office/drawing/2014/main" id="{80D8F593-F508-4006-AB14-BD4A440138DF}"/>
                  </a:ext>
                </a:extLst>
              </p:cNvPr>
              <p:cNvSpPr/>
              <p:nvPr/>
            </p:nvSpPr>
            <p:spPr>
              <a:xfrm>
                <a:off x="984059" y="2115064"/>
                <a:ext cx="36576" cy="36576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矩形 6">
                <a:extLst>
                  <a:ext uri="{FF2B5EF4-FFF2-40B4-BE49-F238E27FC236}">
                    <a16:creationId xmlns:a16="http://schemas.microsoft.com/office/drawing/2014/main" id="{D205B35C-DEE9-4CD5-9D84-00A2B975E3DB}"/>
                  </a:ext>
                </a:extLst>
              </p:cNvPr>
              <p:cNvSpPr/>
              <p:nvPr/>
            </p:nvSpPr>
            <p:spPr>
              <a:xfrm>
                <a:off x="938884" y="1757383"/>
                <a:ext cx="36576" cy="36576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菱形 7">
                <a:extLst>
                  <a:ext uri="{FF2B5EF4-FFF2-40B4-BE49-F238E27FC236}">
                    <a16:creationId xmlns:a16="http://schemas.microsoft.com/office/drawing/2014/main" id="{ED6C2459-56CB-4FC1-800E-256819A84697}"/>
                  </a:ext>
                </a:extLst>
              </p:cNvPr>
              <p:cNvSpPr/>
              <p:nvPr/>
            </p:nvSpPr>
            <p:spPr>
              <a:xfrm>
                <a:off x="1177757" y="1748239"/>
                <a:ext cx="36576" cy="45720"/>
              </a:xfrm>
              <a:prstGeom prst="diamond">
                <a:avLst/>
              </a:prstGeom>
              <a:solidFill>
                <a:srgbClr val="FF0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菱形 66">
                <a:extLst>
                  <a:ext uri="{FF2B5EF4-FFF2-40B4-BE49-F238E27FC236}">
                    <a16:creationId xmlns:a16="http://schemas.microsoft.com/office/drawing/2014/main" id="{FC3647BE-04BD-45D3-890D-1BB78D8578EB}"/>
                  </a:ext>
                </a:extLst>
              </p:cNvPr>
              <p:cNvSpPr/>
              <p:nvPr/>
            </p:nvSpPr>
            <p:spPr>
              <a:xfrm>
                <a:off x="847735" y="1755970"/>
                <a:ext cx="36576" cy="45720"/>
              </a:xfrm>
              <a:prstGeom prst="diamond">
                <a:avLst/>
              </a:prstGeom>
              <a:solidFill>
                <a:srgbClr val="FF0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十字形 8">
                <a:extLst>
                  <a:ext uri="{FF2B5EF4-FFF2-40B4-BE49-F238E27FC236}">
                    <a16:creationId xmlns:a16="http://schemas.microsoft.com/office/drawing/2014/main" id="{3498DB6E-D277-4A06-88B3-5C14ADEC461D}"/>
                  </a:ext>
                </a:extLst>
              </p:cNvPr>
              <p:cNvSpPr/>
              <p:nvPr/>
            </p:nvSpPr>
            <p:spPr>
              <a:xfrm>
                <a:off x="1298333" y="1868192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星形: 五角 9">
                <a:extLst>
                  <a:ext uri="{FF2B5EF4-FFF2-40B4-BE49-F238E27FC236}">
                    <a16:creationId xmlns:a16="http://schemas.microsoft.com/office/drawing/2014/main" id="{735B12DE-5431-4B3A-A875-41AB59936C6E}"/>
                  </a:ext>
                </a:extLst>
              </p:cNvPr>
              <p:cNvSpPr/>
              <p:nvPr/>
            </p:nvSpPr>
            <p:spPr>
              <a:xfrm>
                <a:off x="1492870" y="1793959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群組 19">
              <a:extLst>
                <a:ext uri="{FF2B5EF4-FFF2-40B4-BE49-F238E27FC236}">
                  <a16:creationId xmlns:a16="http://schemas.microsoft.com/office/drawing/2014/main" id="{A6431BCB-6225-49DF-A874-969736D7B9C9}"/>
                </a:ext>
              </a:extLst>
            </p:cNvPr>
            <p:cNvGrpSpPr/>
            <p:nvPr/>
          </p:nvGrpSpPr>
          <p:grpSpPr>
            <a:xfrm>
              <a:off x="4039950" y="1222351"/>
              <a:ext cx="1795771" cy="1151595"/>
              <a:chOff x="4039950" y="1222351"/>
              <a:chExt cx="1795771" cy="1151595"/>
            </a:xfrm>
          </p:grpSpPr>
          <p:pic>
            <p:nvPicPr>
              <p:cNvPr id="8" name="圖片 68" descr="一張含有 擺姿勢 的圖片&#10;&#10;自動產生的描述">
                <a:extLst>
                  <a:ext uri="{FF2B5EF4-FFF2-40B4-BE49-F238E27FC236}">
                    <a16:creationId xmlns:a16="http://schemas.microsoft.com/office/drawing/2014/main" id="{54CF335F-C6C4-42EE-A2C1-0AF6716EC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641" t="15541" r="24938" b="16449"/>
              <a:stretch/>
            </p:blipFill>
            <p:spPr>
              <a:xfrm>
                <a:off x="4039950" y="1381333"/>
                <a:ext cx="875314" cy="992613"/>
              </a:xfrm>
              <a:prstGeom prst="rect">
                <a:avLst/>
              </a:prstGeom>
            </p:spPr>
          </p:pic>
          <p:pic>
            <p:nvPicPr>
              <p:cNvPr id="9" name="圖片 71">
                <a:extLst>
                  <a:ext uri="{FF2B5EF4-FFF2-40B4-BE49-F238E27FC236}">
                    <a16:creationId xmlns:a16="http://schemas.microsoft.com/office/drawing/2014/main" id="{9E743F03-2553-45F3-86B8-C3F42C05B6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81" t="26500" r="13981" b="23190"/>
              <a:stretch/>
            </p:blipFill>
            <p:spPr>
              <a:xfrm rot="5400000" flipH="1">
                <a:off x="4870007" y="1503488"/>
                <a:ext cx="952763" cy="703650"/>
              </a:xfrm>
              <a:prstGeom prst="rect">
                <a:avLst/>
              </a:prstGeom>
            </p:spPr>
          </p:pic>
          <p:cxnSp>
            <p:nvCxnSpPr>
              <p:cNvPr id="10" name="直線接點 72">
                <a:extLst>
                  <a:ext uri="{FF2B5EF4-FFF2-40B4-BE49-F238E27FC236}">
                    <a16:creationId xmlns:a16="http://schemas.microsoft.com/office/drawing/2014/main" id="{EA867D6D-B141-44CD-81FB-43C20A6AAC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6956" y="2148010"/>
                <a:ext cx="205623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74">
                <a:extLst>
                  <a:ext uri="{FF2B5EF4-FFF2-40B4-BE49-F238E27FC236}">
                    <a16:creationId xmlns:a16="http://schemas.microsoft.com/office/drawing/2014/main" id="{FE00B3C1-F21D-4D24-953C-DA1EBF86B58B}"/>
                  </a:ext>
                </a:extLst>
              </p:cNvPr>
              <p:cNvCxnSpPr>
                <a:cxnSpLocks/>
                <a:stCxn id="35" idx="2"/>
              </p:cNvCxnSpPr>
              <p:nvPr/>
            </p:nvCxnSpPr>
            <p:spPr>
              <a:xfrm>
                <a:off x="5693704" y="1821391"/>
                <a:ext cx="214" cy="330249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字方塊 80">
                <a:extLst>
                  <a:ext uri="{FF2B5EF4-FFF2-40B4-BE49-F238E27FC236}">
                    <a16:creationId xmlns:a16="http://schemas.microsoft.com/office/drawing/2014/main" id="{9B38788D-A0DB-4524-8AC8-DAAA5CAC5443}"/>
                  </a:ext>
                </a:extLst>
              </p:cNvPr>
              <p:cNvSpPr txBox="1"/>
              <p:nvPr/>
            </p:nvSpPr>
            <p:spPr>
              <a:xfrm>
                <a:off x="5535225" y="1656480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cxnSp>
            <p:nvCxnSpPr>
              <p:cNvPr id="13" name="直線接點 81">
                <a:extLst>
                  <a:ext uri="{FF2B5EF4-FFF2-40B4-BE49-F238E27FC236}">
                    <a16:creationId xmlns:a16="http://schemas.microsoft.com/office/drawing/2014/main" id="{F690FFA1-C1AB-463B-BC09-2C49B64E9010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>
                <a:off x="5533433" y="1807675"/>
                <a:ext cx="146555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字方塊 84">
                <a:extLst>
                  <a:ext uri="{FF2B5EF4-FFF2-40B4-BE49-F238E27FC236}">
                    <a16:creationId xmlns:a16="http://schemas.microsoft.com/office/drawing/2014/main" id="{AD0E2AED-228E-4821-B485-339BBD02679E}"/>
                  </a:ext>
                </a:extLst>
              </p:cNvPr>
              <p:cNvSpPr txBox="1"/>
              <p:nvPr/>
            </p:nvSpPr>
            <p:spPr>
              <a:xfrm>
                <a:off x="5675776" y="1891444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  <p:cxnSp>
            <p:nvCxnSpPr>
              <p:cNvPr id="15" name="直線接點 87">
                <a:extLst>
                  <a:ext uri="{FF2B5EF4-FFF2-40B4-BE49-F238E27FC236}">
                    <a16:creationId xmlns:a16="http://schemas.microsoft.com/office/drawing/2014/main" id="{22B91A11-DA3C-4CCD-A2DC-7B2AAAC68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6476" y="1786339"/>
                <a:ext cx="0" cy="4243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88">
                <a:extLst>
                  <a:ext uri="{FF2B5EF4-FFF2-40B4-BE49-F238E27FC236}">
                    <a16:creationId xmlns:a16="http://schemas.microsoft.com/office/drawing/2014/main" id="{5FA43E09-9499-4797-9042-AC71A19C9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5678" y="1273611"/>
                <a:ext cx="0" cy="54864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91">
                <a:extLst>
                  <a:ext uri="{FF2B5EF4-FFF2-40B4-BE49-F238E27FC236}">
                    <a16:creationId xmlns:a16="http://schemas.microsoft.com/office/drawing/2014/main" id="{B1FCC5B0-70C1-40E4-AD0E-0F08240A75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7629" y="1273611"/>
                <a:ext cx="0" cy="54864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96">
                <a:extLst>
                  <a:ext uri="{FF2B5EF4-FFF2-40B4-BE49-F238E27FC236}">
                    <a16:creationId xmlns:a16="http://schemas.microsoft.com/office/drawing/2014/main" id="{C501C235-3726-4E3C-8E99-EAB2C06DE045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4135678" y="1314684"/>
                <a:ext cx="247762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97">
                <a:extLst>
                  <a:ext uri="{FF2B5EF4-FFF2-40B4-BE49-F238E27FC236}">
                    <a16:creationId xmlns:a16="http://schemas.microsoft.com/office/drawing/2014/main" id="{46132D10-3045-4768-B64A-21FCE41123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9691" y="1365471"/>
                <a:ext cx="0" cy="531296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99">
                <a:extLst>
                  <a:ext uri="{FF2B5EF4-FFF2-40B4-BE49-F238E27FC236}">
                    <a16:creationId xmlns:a16="http://schemas.microsoft.com/office/drawing/2014/main" id="{76552FE6-7D58-4B59-87C6-E9C8D968D6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3962" y="1365471"/>
                <a:ext cx="0" cy="52901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100">
                <a:extLst>
                  <a:ext uri="{FF2B5EF4-FFF2-40B4-BE49-F238E27FC236}">
                    <a16:creationId xmlns:a16="http://schemas.microsoft.com/office/drawing/2014/main" id="{54F04A1F-6152-46A2-9529-A0C0A7D1D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2820" y="1401210"/>
                <a:ext cx="128016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102">
                <a:extLst>
                  <a:ext uri="{FF2B5EF4-FFF2-40B4-BE49-F238E27FC236}">
                    <a16:creationId xmlns:a16="http://schemas.microsoft.com/office/drawing/2014/main" id="{87F1E87E-382E-4C81-88CA-AF167A38E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443" y="1835773"/>
                <a:ext cx="168179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stealth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103">
                <a:extLst>
                  <a:ext uri="{FF2B5EF4-FFF2-40B4-BE49-F238E27FC236}">
                    <a16:creationId xmlns:a16="http://schemas.microsoft.com/office/drawing/2014/main" id="{F793A2C2-94AB-4DC4-9091-F32BE4663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5443" y="1804492"/>
                <a:ext cx="0" cy="6314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104">
                <a:extLst>
                  <a:ext uri="{FF2B5EF4-FFF2-40B4-BE49-F238E27FC236}">
                    <a16:creationId xmlns:a16="http://schemas.microsoft.com/office/drawing/2014/main" id="{A40FF1B9-D47F-4AA5-93D5-31A63A4219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4988" y="1802587"/>
                <a:ext cx="0" cy="63148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107">
                <a:extLst>
                  <a:ext uri="{FF2B5EF4-FFF2-40B4-BE49-F238E27FC236}">
                    <a16:creationId xmlns:a16="http://schemas.microsoft.com/office/drawing/2014/main" id="{3C3A4F02-3381-490B-8D3A-1639E097EEE1}"/>
                  </a:ext>
                </a:extLst>
              </p:cNvPr>
              <p:cNvSpPr txBox="1"/>
              <p:nvPr/>
            </p:nvSpPr>
            <p:spPr>
              <a:xfrm>
                <a:off x="4383440" y="1222351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cxnSp>
            <p:nvCxnSpPr>
              <p:cNvPr id="26" name="直線接點 108">
                <a:extLst>
                  <a:ext uri="{FF2B5EF4-FFF2-40B4-BE49-F238E27FC236}">
                    <a16:creationId xmlns:a16="http://schemas.microsoft.com/office/drawing/2014/main" id="{CC41398D-AA66-4F3B-8A5E-97C5270F6AA6}"/>
                  </a:ext>
                </a:extLst>
              </p:cNvPr>
              <p:cNvCxnSpPr>
                <a:cxnSpLocks/>
                <a:endCxn id="25" idx="3"/>
              </p:cNvCxnSpPr>
              <p:nvPr/>
            </p:nvCxnSpPr>
            <p:spPr>
              <a:xfrm flipH="1">
                <a:off x="4543385" y="1314684"/>
                <a:ext cx="244244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字方塊 109">
                <a:extLst>
                  <a:ext uri="{FF2B5EF4-FFF2-40B4-BE49-F238E27FC236}">
                    <a16:creationId xmlns:a16="http://schemas.microsoft.com/office/drawing/2014/main" id="{B375E657-3A4E-48ED-B883-972EFBE16BED}"/>
                  </a:ext>
                </a:extLst>
              </p:cNvPr>
              <p:cNvSpPr txBox="1"/>
              <p:nvPr/>
            </p:nvSpPr>
            <p:spPr>
              <a:xfrm>
                <a:off x="4381206" y="1308877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28" name="文字方塊 111">
                <a:extLst>
                  <a:ext uri="{FF2B5EF4-FFF2-40B4-BE49-F238E27FC236}">
                    <a16:creationId xmlns:a16="http://schemas.microsoft.com/office/drawing/2014/main" id="{8454B644-CAC8-4BE4-A4AD-35381076E1C1}"/>
                  </a:ext>
                </a:extLst>
              </p:cNvPr>
              <p:cNvSpPr txBox="1"/>
              <p:nvPr/>
            </p:nvSpPr>
            <p:spPr>
              <a:xfrm>
                <a:off x="4389180" y="1690961"/>
                <a:ext cx="1599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cxnSp>
            <p:nvCxnSpPr>
              <p:cNvPr id="29" name="直線接點 113">
                <a:extLst>
                  <a:ext uri="{FF2B5EF4-FFF2-40B4-BE49-F238E27FC236}">
                    <a16:creationId xmlns:a16="http://schemas.microsoft.com/office/drawing/2014/main" id="{233C4CE1-78D9-444D-92D3-D51DD8B6E721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 flipH="1">
                <a:off x="4541151" y="1401210"/>
                <a:ext cx="1485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stealth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十字形 70">
                <a:extLst>
                  <a:ext uri="{FF2B5EF4-FFF2-40B4-BE49-F238E27FC236}">
                    <a16:creationId xmlns:a16="http://schemas.microsoft.com/office/drawing/2014/main" id="{1239BEDF-CF75-46A6-B70E-5917F9BC5837}"/>
                  </a:ext>
                </a:extLst>
              </p:cNvPr>
              <p:cNvSpPr/>
              <p:nvPr/>
            </p:nvSpPr>
            <p:spPr>
              <a:xfrm>
                <a:off x="4671636" y="1882085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星形: 五角 73">
                <a:extLst>
                  <a:ext uri="{FF2B5EF4-FFF2-40B4-BE49-F238E27FC236}">
                    <a16:creationId xmlns:a16="http://schemas.microsoft.com/office/drawing/2014/main" id="{9F094580-1EC6-4208-BFB6-37834E2BA193}"/>
                  </a:ext>
                </a:extLst>
              </p:cNvPr>
              <p:cNvSpPr/>
              <p:nvPr/>
            </p:nvSpPr>
            <p:spPr>
              <a:xfrm>
                <a:off x="4112182" y="1801994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十字形 75">
                <a:extLst>
                  <a:ext uri="{FF2B5EF4-FFF2-40B4-BE49-F238E27FC236}">
                    <a16:creationId xmlns:a16="http://schemas.microsoft.com/office/drawing/2014/main" id="{FE49FD69-C9D1-43BC-A4FC-BA78A286C1C8}"/>
                  </a:ext>
                </a:extLst>
              </p:cNvPr>
              <p:cNvSpPr/>
              <p:nvPr/>
            </p:nvSpPr>
            <p:spPr>
              <a:xfrm>
                <a:off x="4233770" y="1882085"/>
                <a:ext cx="36576" cy="36576"/>
              </a:xfrm>
              <a:prstGeom prst="plus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星形: 五角 76">
                <a:extLst>
                  <a:ext uri="{FF2B5EF4-FFF2-40B4-BE49-F238E27FC236}">
                    <a16:creationId xmlns:a16="http://schemas.microsoft.com/office/drawing/2014/main" id="{DFAF7F38-0ABA-43B5-AD93-2BE5BCB85673}"/>
                  </a:ext>
                </a:extLst>
              </p:cNvPr>
              <p:cNvSpPr/>
              <p:nvPr/>
            </p:nvSpPr>
            <p:spPr>
              <a:xfrm>
                <a:off x="4763061" y="1801690"/>
                <a:ext cx="45720" cy="45720"/>
              </a:xfrm>
              <a:prstGeom prst="star5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等腰三角形 77">
                <a:extLst>
                  <a:ext uri="{FF2B5EF4-FFF2-40B4-BE49-F238E27FC236}">
                    <a16:creationId xmlns:a16="http://schemas.microsoft.com/office/drawing/2014/main" id="{D0BC45AF-D5AF-4EF8-B6CF-D010439F1767}"/>
                  </a:ext>
                </a:extLst>
              </p:cNvPr>
              <p:cNvSpPr/>
              <p:nvPr/>
            </p:nvSpPr>
            <p:spPr>
              <a:xfrm>
                <a:off x="5549425" y="2124007"/>
                <a:ext cx="36576" cy="36576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矩形 78">
                <a:extLst>
                  <a:ext uri="{FF2B5EF4-FFF2-40B4-BE49-F238E27FC236}">
                    <a16:creationId xmlns:a16="http://schemas.microsoft.com/office/drawing/2014/main" id="{771A6F5C-B41D-4163-85CD-6F2294157F91}"/>
                  </a:ext>
                </a:extLst>
              </p:cNvPr>
              <p:cNvSpPr/>
              <p:nvPr/>
            </p:nvSpPr>
            <p:spPr>
              <a:xfrm>
                <a:off x="5679988" y="1793959"/>
                <a:ext cx="27432" cy="27432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8B11E2-929E-4E29-A965-DC241D4611A7}"/>
              </a:ext>
            </a:extLst>
          </p:cNvPr>
          <p:cNvGrpSpPr/>
          <p:nvPr/>
        </p:nvGrpSpPr>
        <p:grpSpPr>
          <a:xfrm>
            <a:off x="478677" y="1063374"/>
            <a:ext cx="11234646" cy="646334"/>
            <a:chOff x="478677" y="1131470"/>
            <a:chExt cx="11234646" cy="646334"/>
          </a:xfrm>
        </p:grpSpPr>
        <p:sp>
          <p:nvSpPr>
            <p:cNvPr id="60" name="文字方塊 8">
              <a:extLst>
                <a:ext uri="{FF2B5EF4-FFF2-40B4-BE49-F238E27FC236}">
                  <a16:creationId xmlns:a16="http://schemas.microsoft.com/office/drawing/2014/main" id="{56A05FB0-F057-478D-82D7-3DE25496B2F2}"/>
                </a:ext>
              </a:extLst>
            </p:cNvPr>
            <p:cNvSpPr txBox="1"/>
            <p:nvPr/>
          </p:nvSpPr>
          <p:spPr>
            <a:xfrm>
              <a:off x="2805395" y="1131473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Geodesic weighting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字方塊 9">
              <a:extLst>
                <a:ext uri="{FF2B5EF4-FFF2-40B4-BE49-F238E27FC236}">
                  <a16:creationId xmlns:a16="http://schemas.microsoft.com/office/drawing/2014/main" id="{9485067B-A328-4542-A348-9A5F316C6190}"/>
                </a:ext>
              </a:extLst>
            </p:cNvPr>
            <p:cNvSpPr txBox="1"/>
            <p:nvPr/>
          </p:nvSpPr>
          <p:spPr>
            <a:xfrm>
              <a:off x="5105482" y="1131472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Weighted PCA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w.r.t.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Wingdings" panose="05000000000000000000" pitchFamily="2" charset="2"/>
                </a:rPr>
                <a:t> features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文字方塊 10">
              <a:extLst>
                <a:ext uri="{FF2B5EF4-FFF2-40B4-BE49-F238E27FC236}">
                  <a16:creationId xmlns:a16="http://schemas.microsoft.com/office/drawing/2014/main" id="{82266332-EE88-4D1C-A775-BD4666B894E8}"/>
                </a:ext>
              </a:extLst>
            </p:cNvPr>
            <p:cNvSpPr txBox="1"/>
            <p:nvPr/>
          </p:nvSpPr>
          <p:spPr>
            <a:xfrm>
              <a:off x="7406797" y="1131471"/>
              <a:ext cx="2003296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Attach masks to</a:t>
              </a:r>
              <a:r>
                <a:rPr lang="en-US" b="1" baseline="30000" dirty="0">
                  <a:solidFill>
                    <a:schemeClr val="accent2">
                      <a:lumMod val="75000"/>
                    </a:schemeClr>
                  </a:solidFill>
                </a:rPr>
                <a:t>2,3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morphing faces</a:t>
              </a:r>
            </a:p>
          </p:txBody>
        </p:sp>
        <p:sp>
          <p:nvSpPr>
            <p:cNvPr id="63" name="文字方塊 11">
              <a:extLst>
                <a:ext uri="{FF2B5EF4-FFF2-40B4-BE49-F238E27FC236}">
                  <a16:creationId xmlns:a16="http://schemas.microsoft.com/office/drawing/2014/main" id="{E1125D7E-8EA5-45D4-8C22-774DD59BBB56}"/>
                </a:ext>
              </a:extLst>
            </p:cNvPr>
            <p:cNvSpPr txBox="1"/>
            <p:nvPr/>
          </p:nvSpPr>
          <p:spPr>
            <a:xfrm>
              <a:off x="10001960" y="1131470"/>
              <a:ext cx="1711363" cy="6463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Correlation</a:t>
              </a:r>
              <a:r>
                <a:rPr lang="en-US" b="1" baseline="30000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relationship</a:t>
              </a:r>
            </a:p>
          </p:txBody>
        </p:sp>
        <p:sp>
          <p:nvSpPr>
            <p:cNvPr id="64" name="文字方塊 12">
              <a:extLst>
                <a:ext uri="{FF2B5EF4-FFF2-40B4-BE49-F238E27FC236}">
                  <a16:creationId xmlns:a16="http://schemas.microsoft.com/office/drawing/2014/main" id="{FBC78BDE-DBF9-4E3F-B16D-8EEC672E7F90}"/>
                </a:ext>
              </a:extLst>
            </p:cNvPr>
            <p:cNvSpPr txBox="1"/>
            <p:nvPr/>
          </p:nvSpPr>
          <p:spPr>
            <a:xfrm>
              <a:off x="478677" y="1269969"/>
              <a:ext cx="1711363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Face database</a:t>
              </a:r>
              <a:r>
                <a:rPr lang="en-US" altLang="zh-TW" b="1" baseline="3000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箭號: 向右 13">
              <a:extLst>
                <a:ext uri="{FF2B5EF4-FFF2-40B4-BE49-F238E27FC236}">
                  <a16:creationId xmlns:a16="http://schemas.microsoft.com/office/drawing/2014/main" id="{F41D2463-8C7A-4772-A8E3-7A9BA7B41C3C}"/>
                </a:ext>
              </a:extLst>
            </p:cNvPr>
            <p:cNvSpPr/>
            <p:nvPr/>
          </p:nvSpPr>
          <p:spPr>
            <a:xfrm>
              <a:off x="2266768" y="1279823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箭號: 向右 14">
              <a:extLst>
                <a:ext uri="{FF2B5EF4-FFF2-40B4-BE49-F238E27FC236}">
                  <a16:creationId xmlns:a16="http://schemas.microsoft.com/office/drawing/2014/main" id="{2722474C-B123-4CB4-A943-4FBBE74C83DA}"/>
                </a:ext>
              </a:extLst>
            </p:cNvPr>
            <p:cNvSpPr/>
            <p:nvPr/>
          </p:nvSpPr>
          <p:spPr>
            <a:xfrm>
              <a:off x="4566855" y="1279823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箭號: 向右 15">
              <a:extLst>
                <a:ext uri="{FF2B5EF4-FFF2-40B4-BE49-F238E27FC236}">
                  <a16:creationId xmlns:a16="http://schemas.microsoft.com/office/drawing/2014/main" id="{1B509AC5-398A-48E9-A590-4FCED6A9A36D}"/>
                </a:ext>
              </a:extLst>
            </p:cNvPr>
            <p:cNvSpPr/>
            <p:nvPr/>
          </p:nvSpPr>
          <p:spPr>
            <a:xfrm>
              <a:off x="6866942" y="1261405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箭號: 向右 16">
              <a:extLst>
                <a:ext uri="{FF2B5EF4-FFF2-40B4-BE49-F238E27FC236}">
                  <a16:creationId xmlns:a16="http://schemas.microsoft.com/office/drawing/2014/main" id="{01D43C5B-C360-4BAB-BDE4-698E54E36AF1}"/>
                </a:ext>
              </a:extLst>
            </p:cNvPr>
            <p:cNvSpPr/>
            <p:nvPr/>
          </p:nvSpPr>
          <p:spPr>
            <a:xfrm>
              <a:off x="9461419" y="1261405"/>
              <a:ext cx="488529" cy="34962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文字方塊 15">
            <a:extLst>
              <a:ext uri="{FF2B5EF4-FFF2-40B4-BE49-F238E27FC236}">
                <a16:creationId xmlns:a16="http://schemas.microsoft.com/office/drawing/2014/main" id="{0917AB66-6FB7-4F82-9CE4-2CEDB0B94364}"/>
              </a:ext>
            </a:extLst>
          </p:cNvPr>
          <p:cNvSpPr txBox="1"/>
          <p:nvPr/>
        </p:nvSpPr>
        <p:spPr>
          <a:xfrm>
            <a:off x="182080" y="3072587"/>
            <a:ext cx="15883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800" dirty="0"/>
              <a:t>Examples</a:t>
            </a:r>
            <a:endParaRPr lang="en-US" sz="2800" dirty="0"/>
          </a:p>
        </p:txBody>
      </p:sp>
      <p:sp>
        <p:nvSpPr>
          <p:cNvPr id="72" name="文字方塊 25">
            <a:extLst>
              <a:ext uri="{FF2B5EF4-FFF2-40B4-BE49-F238E27FC236}">
                <a16:creationId xmlns:a16="http://schemas.microsoft.com/office/drawing/2014/main" id="{E5855283-83DC-4B53-93B9-EDC06AC909BF}"/>
              </a:ext>
            </a:extLst>
          </p:cNvPr>
          <p:cNvSpPr txBox="1"/>
          <p:nvPr/>
        </p:nvSpPr>
        <p:spPr>
          <a:xfrm>
            <a:off x="1476071" y="3693084"/>
            <a:ext cx="1187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TW" sz="2800" dirty="0"/>
              <a:t>Nose</a:t>
            </a:r>
            <a:endParaRPr lang="en-US" sz="2800" dirty="0"/>
          </a:p>
        </p:txBody>
      </p:sp>
      <p:sp>
        <p:nvSpPr>
          <p:cNvPr id="73" name="文字方塊 26">
            <a:extLst>
              <a:ext uri="{FF2B5EF4-FFF2-40B4-BE49-F238E27FC236}">
                <a16:creationId xmlns:a16="http://schemas.microsoft.com/office/drawing/2014/main" id="{40594934-2F18-4F83-9D0C-C83A19688612}"/>
              </a:ext>
            </a:extLst>
          </p:cNvPr>
          <p:cNvSpPr txBox="1"/>
          <p:nvPr/>
        </p:nvSpPr>
        <p:spPr>
          <a:xfrm>
            <a:off x="1476072" y="5260800"/>
            <a:ext cx="11873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TW" sz="2800" dirty="0"/>
              <a:t>Chin</a:t>
            </a:r>
            <a:endParaRPr lang="en-US" sz="2800" dirty="0"/>
          </a:p>
        </p:txBody>
      </p:sp>
      <p:pic>
        <p:nvPicPr>
          <p:cNvPr id="74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CEE6464F-1B9E-4B47-9FE5-D0B401D860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15740" r="7562" b="24510"/>
          <a:stretch/>
        </p:blipFill>
        <p:spPr>
          <a:xfrm>
            <a:off x="3090214" y="3346916"/>
            <a:ext cx="8077391" cy="1371600"/>
          </a:xfrm>
          <a:prstGeom prst="rect">
            <a:avLst/>
          </a:prstGeom>
        </p:spPr>
      </p:pic>
      <p:pic>
        <p:nvPicPr>
          <p:cNvPr id="75" name="圖片 19" descr="一張含有 眼鏡, 護目鏡 的圖片&#10;&#10;自動產生的描述">
            <a:extLst>
              <a:ext uri="{FF2B5EF4-FFF2-40B4-BE49-F238E27FC236}">
                <a16:creationId xmlns:a16="http://schemas.microsoft.com/office/drawing/2014/main" id="{462AD288-9A4B-48D8-BE49-8211A95F1F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t="15043" r="7562" b="25206"/>
          <a:stretch/>
        </p:blipFill>
        <p:spPr>
          <a:xfrm>
            <a:off x="3090213" y="4787479"/>
            <a:ext cx="8077392" cy="13716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F903257-1DB7-4425-B0DB-650FD79CCEF9}"/>
              </a:ext>
            </a:extLst>
          </p:cNvPr>
          <p:cNvSpPr txBox="1"/>
          <p:nvPr/>
        </p:nvSpPr>
        <p:spPr>
          <a:xfrm>
            <a:off x="2797450" y="6253727"/>
            <a:ext cx="8038790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Gilani et al. "Deep, dense and accurate 3D face correspondence for generating population specific deformable models. (2017)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[2.]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Wang et al. "Bridge the Gap: Correlate Face Mask Leakage and Facial Features with 3D Morphable Face Models."  (2021)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[3.] 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Solano et al. "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One size fits all?: A simulation framework for face-mask fit on population-based faces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."  (2021)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4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4FF6-309C-4BCD-93DB-3E35355B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PCA w.r.t Features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8018-D718-4DE1-B2DB-C33A40A3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5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0EA91E-E74F-4180-B763-AEC478D98EA3}"/>
              </a:ext>
            </a:extLst>
          </p:cNvPr>
          <p:cNvGrpSpPr/>
          <p:nvPr/>
        </p:nvGrpSpPr>
        <p:grpSpPr>
          <a:xfrm>
            <a:off x="322653" y="1151917"/>
            <a:ext cx="6988432" cy="5000024"/>
            <a:chOff x="322653" y="1138137"/>
            <a:chExt cx="6988432" cy="5000024"/>
          </a:xfrm>
        </p:grpSpPr>
        <p:sp>
          <p:nvSpPr>
            <p:cNvPr id="6" name="文字方塊 44">
              <a:extLst>
                <a:ext uri="{FF2B5EF4-FFF2-40B4-BE49-F238E27FC236}">
                  <a16:creationId xmlns:a16="http://schemas.microsoft.com/office/drawing/2014/main" id="{23009974-0310-4F51-97E9-6C330F92E9D6}"/>
                </a:ext>
              </a:extLst>
            </p:cNvPr>
            <p:cNvSpPr txBox="1"/>
            <p:nvPr/>
          </p:nvSpPr>
          <p:spPr>
            <a:xfrm>
              <a:off x="5215496" y="3719256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Cheeks</a:t>
              </a:r>
            </a:p>
          </p:txBody>
        </p:sp>
        <p:sp>
          <p:nvSpPr>
            <p:cNvPr id="7" name="文字方塊 47">
              <a:extLst>
                <a:ext uri="{FF2B5EF4-FFF2-40B4-BE49-F238E27FC236}">
                  <a16:creationId xmlns:a16="http://schemas.microsoft.com/office/drawing/2014/main" id="{794A3114-43A6-4504-A1F2-CB104B79517B}"/>
                </a:ext>
              </a:extLst>
            </p:cNvPr>
            <p:cNvSpPr txBox="1"/>
            <p:nvPr/>
          </p:nvSpPr>
          <p:spPr>
            <a:xfrm>
              <a:off x="406833" y="3719258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Ear</a:t>
              </a:r>
              <a:endParaRPr lang="en-US" sz="14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字方塊 48">
              <a:extLst>
                <a:ext uri="{FF2B5EF4-FFF2-40B4-BE49-F238E27FC236}">
                  <a16:creationId xmlns:a16="http://schemas.microsoft.com/office/drawing/2014/main" id="{DA38E880-5546-4266-B4E8-5B4999153BE5}"/>
                </a:ext>
              </a:extLst>
            </p:cNvPr>
            <p:cNvSpPr txBox="1"/>
            <p:nvPr/>
          </p:nvSpPr>
          <p:spPr>
            <a:xfrm>
              <a:off x="2845920" y="3719258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Zygomatic arch</a:t>
              </a:r>
              <a:endParaRPr lang="en-US" sz="14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圖片 10">
              <a:extLst>
                <a:ext uri="{FF2B5EF4-FFF2-40B4-BE49-F238E27FC236}">
                  <a16:creationId xmlns:a16="http://schemas.microsoft.com/office/drawing/2014/main" id="{E1F62459-72D1-4F86-85DB-1D54369D4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25214" r="12801" b="33119"/>
            <a:stretch/>
          </p:blipFill>
          <p:spPr>
            <a:xfrm rot="5400000">
              <a:off x="-153734" y="1947820"/>
              <a:ext cx="2037804" cy="1085018"/>
            </a:xfrm>
            <a:prstGeom prst="rect">
              <a:avLst/>
            </a:prstGeom>
          </p:spPr>
        </p:pic>
        <p:pic>
          <p:nvPicPr>
            <p:cNvPr id="10" name="圖片 12">
              <a:extLst>
                <a:ext uri="{FF2B5EF4-FFF2-40B4-BE49-F238E27FC236}">
                  <a16:creationId xmlns:a16="http://schemas.microsoft.com/office/drawing/2014/main" id="{217C10A3-A143-4132-BB54-614F1E67D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0" t="25271" r="12801" b="33062"/>
            <a:stretch/>
          </p:blipFill>
          <p:spPr>
            <a:xfrm rot="5400000">
              <a:off x="931279" y="1947822"/>
              <a:ext cx="2037802" cy="1085018"/>
            </a:xfrm>
            <a:prstGeom prst="rect">
              <a:avLst/>
            </a:prstGeom>
          </p:spPr>
        </p:pic>
        <p:pic>
          <p:nvPicPr>
            <p:cNvPr id="11" name="圖片 14">
              <a:extLst>
                <a:ext uri="{FF2B5EF4-FFF2-40B4-BE49-F238E27FC236}">
                  <a16:creationId xmlns:a16="http://schemas.microsoft.com/office/drawing/2014/main" id="{C9B0187D-6D1A-4047-849E-0A6FA3F55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8" t="26602" r="12892" b="31731"/>
            <a:stretch/>
          </p:blipFill>
          <p:spPr>
            <a:xfrm rot="5400000">
              <a:off x="2259879" y="1947820"/>
              <a:ext cx="2037804" cy="1085018"/>
            </a:xfrm>
            <a:prstGeom prst="rect">
              <a:avLst/>
            </a:prstGeom>
          </p:spPr>
        </p:pic>
        <p:pic>
          <p:nvPicPr>
            <p:cNvPr id="12" name="圖片 16">
              <a:extLst>
                <a:ext uri="{FF2B5EF4-FFF2-40B4-BE49-F238E27FC236}">
                  <a16:creationId xmlns:a16="http://schemas.microsoft.com/office/drawing/2014/main" id="{C9101112-8B38-4B83-A48B-96F913A7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28" t="25534" r="12862" b="32799"/>
            <a:stretch/>
          </p:blipFill>
          <p:spPr>
            <a:xfrm rot="5400000">
              <a:off x="3336054" y="1947820"/>
              <a:ext cx="2037806" cy="1085018"/>
            </a:xfrm>
            <a:prstGeom prst="rect">
              <a:avLst/>
            </a:prstGeom>
          </p:spPr>
        </p:pic>
        <p:pic>
          <p:nvPicPr>
            <p:cNvPr id="13" name="圖片 18">
              <a:extLst>
                <a:ext uri="{FF2B5EF4-FFF2-40B4-BE49-F238E27FC236}">
                  <a16:creationId xmlns:a16="http://schemas.microsoft.com/office/drawing/2014/main" id="{FD6BDEF5-C9A9-4C20-AB68-C1C41A7C3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5" t="26495" r="12187" b="31838"/>
            <a:stretch/>
          </p:blipFill>
          <p:spPr>
            <a:xfrm rot="5400000">
              <a:off x="4673499" y="1947820"/>
              <a:ext cx="2037804" cy="1085018"/>
            </a:xfrm>
            <a:prstGeom prst="rect">
              <a:avLst/>
            </a:prstGeom>
          </p:spPr>
        </p:pic>
        <p:pic>
          <p:nvPicPr>
            <p:cNvPr id="14" name="圖片 20" descr="一張含有 布偶 的圖片&#10;&#10;自動產生的描述">
              <a:extLst>
                <a:ext uri="{FF2B5EF4-FFF2-40B4-BE49-F238E27FC236}">
                  <a16:creationId xmlns:a16="http://schemas.microsoft.com/office/drawing/2014/main" id="{A587BA8E-F726-4CEC-8131-AB0DDEF72A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3" t="26388" r="12938" b="31945"/>
            <a:stretch/>
          </p:blipFill>
          <p:spPr>
            <a:xfrm rot="5400000">
              <a:off x="5749675" y="1947822"/>
              <a:ext cx="2037802" cy="1085018"/>
            </a:xfrm>
            <a:prstGeom prst="rect">
              <a:avLst/>
            </a:prstGeom>
          </p:spPr>
        </p:pic>
        <p:pic>
          <p:nvPicPr>
            <p:cNvPr id="15" name="圖片 32">
              <a:extLst>
                <a:ext uri="{FF2B5EF4-FFF2-40B4-BE49-F238E27FC236}">
                  <a16:creationId xmlns:a16="http://schemas.microsoft.com/office/drawing/2014/main" id="{D15CE1BA-206C-4CA4-8C2D-A5CABDF1A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8" t="26602" r="12522" b="31731"/>
            <a:stretch/>
          </p:blipFill>
          <p:spPr>
            <a:xfrm rot="5400000">
              <a:off x="-153742" y="4576747"/>
              <a:ext cx="2037808" cy="1085018"/>
            </a:xfrm>
            <a:prstGeom prst="rect">
              <a:avLst/>
            </a:prstGeom>
          </p:spPr>
        </p:pic>
        <p:pic>
          <p:nvPicPr>
            <p:cNvPr id="16" name="圖片 34" descr="一張含有 布偶 的圖片&#10;&#10;自動產生的描述">
              <a:extLst>
                <a:ext uri="{FF2B5EF4-FFF2-40B4-BE49-F238E27FC236}">
                  <a16:creationId xmlns:a16="http://schemas.microsoft.com/office/drawing/2014/main" id="{73423718-B18D-423C-AFD4-A4A5392EDE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7" t="25814" r="13923" b="32519"/>
            <a:stretch/>
          </p:blipFill>
          <p:spPr>
            <a:xfrm rot="5400000">
              <a:off x="962585" y="4576749"/>
              <a:ext cx="2037806" cy="1085018"/>
            </a:xfrm>
            <a:prstGeom prst="rect">
              <a:avLst/>
            </a:prstGeom>
          </p:spPr>
        </p:pic>
        <p:pic>
          <p:nvPicPr>
            <p:cNvPr id="17" name="圖片 36" descr="一張含有 布偶 的圖片&#10;&#10;自動產生的描述">
              <a:extLst>
                <a:ext uri="{FF2B5EF4-FFF2-40B4-BE49-F238E27FC236}">
                  <a16:creationId xmlns:a16="http://schemas.microsoft.com/office/drawing/2014/main" id="{17276FBC-E710-4F70-9905-5230E76B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" t="26281" r="13836" b="32052"/>
            <a:stretch/>
          </p:blipFill>
          <p:spPr>
            <a:xfrm rot="5400000">
              <a:off x="2259877" y="4576749"/>
              <a:ext cx="2037804" cy="1085018"/>
            </a:xfrm>
            <a:prstGeom prst="rect">
              <a:avLst/>
            </a:prstGeom>
          </p:spPr>
        </p:pic>
        <p:pic>
          <p:nvPicPr>
            <p:cNvPr id="18" name="圖片 38">
              <a:extLst>
                <a:ext uri="{FF2B5EF4-FFF2-40B4-BE49-F238E27FC236}">
                  <a16:creationId xmlns:a16="http://schemas.microsoft.com/office/drawing/2014/main" id="{3A748719-D324-420D-AE6F-E0062953A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1" t="25642" r="12889" b="32692"/>
            <a:stretch/>
          </p:blipFill>
          <p:spPr>
            <a:xfrm rot="5400000">
              <a:off x="3344896" y="4576749"/>
              <a:ext cx="2037804" cy="1085018"/>
            </a:xfrm>
            <a:prstGeom prst="rect">
              <a:avLst/>
            </a:prstGeom>
          </p:spPr>
        </p:pic>
        <p:pic>
          <p:nvPicPr>
            <p:cNvPr id="19" name="圖片 40">
              <a:extLst>
                <a:ext uri="{FF2B5EF4-FFF2-40B4-BE49-F238E27FC236}">
                  <a16:creationId xmlns:a16="http://schemas.microsoft.com/office/drawing/2014/main" id="{735F77D5-6540-44F6-A4A5-E014021BD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8" t="26281" r="12153" b="32052"/>
            <a:stretch/>
          </p:blipFill>
          <p:spPr>
            <a:xfrm rot="5400000">
              <a:off x="4673499" y="4576749"/>
              <a:ext cx="2037806" cy="1085018"/>
            </a:xfrm>
            <a:prstGeom prst="rect">
              <a:avLst/>
            </a:prstGeom>
          </p:spPr>
        </p:pic>
        <p:pic>
          <p:nvPicPr>
            <p:cNvPr id="20" name="圖片 42" descr="一張含有 布偶 的圖片&#10;&#10;自動產生的描述">
              <a:extLst>
                <a:ext uri="{FF2B5EF4-FFF2-40B4-BE49-F238E27FC236}">
                  <a16:creationId xmlns:a16="http://schemas.microsoft.com/office/drawing/2014/main" id="{FE9DDA81-220A-41A6-929B-4F571E24B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8" t="24680" r="12153" b="33654"/>
            <a:stretch/>
          </p:blipFill>
          <p:spPr>
            <a:xfrm rot="5400000">
              <a:off x="5749673" y="4576749"/>
              <a:ext cx="2037804" cy="1085018"/>
            </a:xfrm>
            <a:prstGeom prst="rect">
              <a:avLst/>
            </a:prstGeom>
          </p:spPr>
        </p:pic>
        <p:sp>
          <p:nvSpPr>
            <p:cNvPr id="21" name="文字方塊 43">
              <a:extLst>
                <a:ext uri="{FF2B5EF4-FFF2-40B4-BE49-F238E27FC236}">
                  <a16:creationId xmlns:a16="http://schemas.microsoft.com/office/drawing/2014/main" id="{4EC9337F-4802-4DFD-8B3E-4710554E17B9}"/>
                </a:ext>
              </a:extLst>
            </p:cNvPr>
            <p:cNvSpPr txBox="1"/>
            <p:nvPr/>
          </p:nvSpPr>
          <p:spPr>
            <a:xfrm>
              <a:off x="419565" y="1138137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Eyes</a:t>
              </a:r>
            </a:p>
          </p:txBody>
        </p:sp>
        <p:sp>
          <p:nvSpPr>
            <p:cNvPr id="22" name="文字方塊 45">
              <a:extLst>
                <a:ext uri="{FF2B5EF4-FFF2-40B4-BE49-F238E27FC236}">
                  <a16:creationId xmlns:a16="http://schemas.microsoft.com/office/drawing/2014/main" id="{5BECDFA6-9757-4FD0-9AE1-87533AE720A9}"/>
                </a:ext>
              </a:extLst>
            </p:cNvPr>
            <p:cNvSpPr txBox="1"/>
            <p:nvPr/>
          </p:nvSpPr>
          <p:spPr>
            <a:xfrm>
              <a:off x="2784728" y="1138137"/>
              <a:ext cx="1976207" cy="37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Nose</a:t>
              </a:r>
            </a:p>
          </p:txBody>
        </p:sp>
        <p:sp>
          <p:nvSpPr>
            <p:cNvPr id="23" name="文字方塊 46">
              <a:extLst>
                <a:ext uri="{FF2B5EF4-FFF2-40B4-BE49-F238E27FC236}">
                  <a16:creationId xmlns:a16="http://schemas.microsoft.com/office/drawing/2014/main" id="{B6C0DE4F-AED9-4112-A852-4ABAE6B9CC86}"/>
                </a:ext>
              </a:extLst>
            </p:cNvPr>
            <p:cNvSpPr txBox="1"/>
            <p:nvPr/>
          </p:nvSpPr>
          <p:spPr>
            <a:xfrm>
              <a:off x="5219728" y="1138137"/>
              <a:ext cx="1976207" cy="371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Chin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911E952-BDDF-4033-A637-D158FE07C0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7261" y="1256832"/>
            <a:ext cx="3015391" cy="2648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3020688-7A4F-4A2E-81BB-71F8C3AB79B9}"/>
              </a:ext>
            </a:extLst>
          </p:cNvPr>
          <p:cNvSpPr txBox="1"/>
          <p:nvPr/>
        </p:nvSpPr>
        <p:spPr>
          <a:xfrm>
            <a:off x="7638850" y="4336059"/>
            <a:ext cx="42304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Mask is a part of PCA modes, the mean face and the mask are modified together by PCA modes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F73834-7160-4A7C-A3B9-B8E73A496B7E}"/>
              </a:ext>
            </a:extLst>
          </p:cNvPr>
          <p:cNvSpPr txBox="1"/>
          <p:nvPr/>
        </p:nvSpPr>
        <p:spPr>
          <a:xfrm>
            <a:off x="5001210" y="6244274"/>
            <a:ext cx="240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Wang et al. JESEE, 2021</a:t>
            </a:r>
          </a:p>
        </p:txBody>
      </p:sp>
    </p:spTree>
    <p:extLst>
      <p:ext uri="{BB962C8B-B14F-4D97-AF65-F5344CB8AC3E}">
        <p14:creationId xmlns:p14="http://schemas.microsoft.com/office/powerpoint/2010/main" val="374867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27A8-7766-4F74-9F39-BEBB4A9D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Set-Up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E9577-18AE-4E50-B454-D8EBA903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6</a:t>
            </a:fld>
            <a:endParaRPr 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AF77C42-F94A-4FB8-AC2E-0AAF3DE75234}"/>
              </a:ext>
            </a:extLst>
          </p:cNvPr>
          <p:cNvSpPr/>
          <p:nvPr/>
        </p:nvSpPr>
        <p:spPr>
          <a:xfrm>
            <a:off x="554323" y="1407220"/>
            <a:ext cx="3741693" cy="20941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FB57FC-0DB6-4F5D-97A1-0E7D7EA0EFF5}"/>
              </a:ext>
            </a:extLst>
          </p:cNvPr>
          <p:cNvGrpSpPr/>
          <p:nvPr/>
        </p:nvGrpSpPr>
        <p:grpSpPr>
          <a:xfrm>
            <a:off x="211841" y="1364379"/>
            <a:ext cx="4433788" cy="2262937"/>
            <a:chOff x="4575288" y="3625499"/>
            <a:chExt cx="4433788" cy="226293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823CE0-1C87-45A0-94B4-717F31B4BEEC}"/>
                </a:ext>
              </a:extLst>
            </p:cNvPr>
            <p:cNvGrpSpPr/>
            <p:nvPr/>
          </p:nvGrpSpPr>
          <p:grpSpPr>
            <a:xfrm>
              <a:off x="4928988" y="3668562"/>
              <a:ext cx="3725428" cy="2101405"/>
              <a:chOff x="4928988" y="3668562"/>
              <a:chExt cx="3725428" cy="2101405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2531C6A-3021-451A-BBDC-17379E1B6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8988" y="3674506"/>
                <a:ext cx="0" cy="209546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9F19479-D3DF-4CA1-82C4-5CA954D18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4416" y="3668562"/>
                <a:ext cx="0" cy="2099830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233487-EC8D-42AA-800A-723D8584F070}"/>
                </a:ext>
              </a:extLst>
            </p:cNvPr>
            <p:cNvGrpSpPr/>
            <p:nvPr/>
          </p:nvGrpSpPr>
          <p:grpSpPr>
            <a:xfrm>
              <a:off x="6241872" y="4367611"/>
              <a:ext cx="1115088" cy="708816"/>
              <a:chOff x="2721718" y="5617658"/>
              <a:chExt cx="1115088" cy="70881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E02E875-E7BC-4D12-BCFC-53A8438247FA}"/>
                  </a:ext>
                </a:extLst>
              </p:cNvPr>
              <p:cNvGrpSpPr/>
              <p:nvPr/>
            </p:nvGrpSpPr>
            <p:grpSpPr>
              <a:xfrm>
                <a:off x="2721718" y="5617658"/>
                <a:ext cx="1115088" cy="708816"/>
                <a:chOff x="2721718" y="5617658"/>
                <a:chExt cx="1115088" cy="708816"/>
              </a:xfrm>
            </p:grpSpPr>
            <p:cxnSp>
              <p:nvCxnSpPr>
                <p:cNvPr id="35" name="直線接點 11">
                  <a:extLst>
                    <a:ext uri="{FF2B5EF4-FFF2-40B4-BE49-F238E27FC236}">
                      <a16:creationId xmlns:a16="http://schemas.microsoft.com/office/drawing/2014/main" id="{80D78539-F4A2-4400-A28B-FA18F4327D0F}"/>
                    </a:ext>
                  </a:extLst>
                </p:cNvPr>
                <p:cNvCxnSpPr/>
                <p:nvPr/>
              </p:nvCxnSpPr>
              <p:spPr>
                <a:xfrm>
                  <a:off x="3829473" y="5617658"/>
                  <a:ext cx="0" cy="7088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13">
                  <a:extLst>
                    <a:ext uri="{FF2B5EF4-FFF2-40B4-BE49-F238E27FC236}">
                      <a16:creationId xmlns:a16="http://schemas.microsoft.com/office/drawing/2014/main" id="{B0B21D9A-420E-42B7-A92E-3A665D5348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6183" y="5617658"/>
                  <a:ext cx="1100623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15">
                  <a:extLst>
                    <a:ext uri="{FF2B5EF4-FFF2-40B4-BE49-F238E27FC236}">
                      <a16:creationId xmlns:a16="http://schemas.microsoft.com/office/drawing/2014/main" id="{96CFA5F1-34A6-4D40-9D88-5E626758C2D4}"/>
                    </a:ext>
                  </a:extLst>
                </p:cNvPr>
                <p:cNvCxnSpPr/>
                <p:nvPr/>
              </p:nvCxnSpPr>
              <p:spPr>
                <a:xfrm>
                  <a:off x="2721718" y="6326474"/>
                  <a:ext cx="1100623" cy="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 11">
                <a:extLst>
                  <a:ext uri="{FF2B5EF4-FFF2-40B4-BE49-F238E27FC236}">
                    <a16:creationId xmlns:a16="http://schemas.microsoft.com/office/drawing/2014/main" id="{E0763A07-BEDA-476E-A4C0-F2A78557C319}"/>
                  </a:ext>
                </a:extLst>
              </p:cNvPr>
              <p:cNvCxnSpPr/>
              <p:nvPr/>
            </p:nvCxnSpPr>
            <p:spPr>
              <a:xfrm>
                <a:off x="2736183" y="5617658"/>
                <a:ext cx="0" cy="70881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E706AF-AFAE-4749-A82C-4F4148B96408}"/>
                </a:ext>
              </a:extLst>
            </p:cNvPr>
            <p:cNvGrpSpPr/>
            <p:nvPr/>
          </p:nvGrpSpPr>
          <p:grpSpPr>
            <a:xfrm>
              <a:off x="4575288" y="3625499"/>
              <a:ext cx="4433788" cy="2262937"/>
              <a:chOff x="4575288" y="3621615"/>
              <a:chExt cx="4433788" cy="226293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10517B1-8B4F-4307-8114-9C4EB2ACA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2816" y="3658795"/>
                <a:ext cx="3724469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FCD01BC-B437-407E-8133-1054A6E6C975}"/>
                  </a:ext>
                </a:extLst>
              </p:cNvPr>
              <p:cNvGrpSpPr/>
              <p:nvPr/>
            </p:nvGrpSpPr>
            <p:grpSpPr>
              <a:xfrm>
                <a:off x="4575288" y="3621615"/>
                <a:ext cx="4433788" cy="2262937"/>
                <a:chOff x="4575288" y="3621615"/>
                <a:chExt cx="4433788" cy="2262937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06F1DAE-BC0E-4269-80DD-E75EA04A1ACA}"/>
                    </a:ext>
                  </a:extLst>
                </p:cNvPr>
                <p:cNvGrpSpPr/>
                <p:nvPr/>
              </p:nvGrpSpPr>
              <p:grpSpPr>
                <a:xfrm>
                  <a:off x="6450457" y="5076427"/>
                  <a:ext cx="684728" cy="698352"/>
                  <a:chOff x="6455981" y="3670333"/>
                  <a:chExt cx="684728" cy="698352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4D517257-9B77-480A-8D6B-7FD9C7A73A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598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882D0C6E-A1E5-4209-A53D-0AB0571B6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0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4958E318-94B0-4A2F-96C3-A522961380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592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548E2779-D15C-426B-A8C9-591F49CEE6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00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59A7F383-D819-4699-89BD-5B82444875CF}"/>
                    </a:ext>
                  </a:extLst>
                </p:cNvPr>
                <p:cNvGrpSpPr/>
                <p:nvPr/>
              </p:nvGrpSpPr>
              <p:grpSpPr>
                <a:xfrm>
                  <a:off x="6464284" y="3658795"/>
                  <a:ext cx="684728" cy="698352"/>
                  <a:chOff x="6455981" y="3670333"/>
                  <a:chExt cx="684728" cy="698352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BECB3ED-5F27-4B88-8BBB-CD0A032B79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598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2AADF1D0-5861-4652-A792-441533EFC6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4070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B2D77CCC-C0F6-4579-ABDF-250A1192ED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95929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C523126-DEF6-433E-BF73-FDCF5C5CC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04001" y="3670333"/>
                    <a:ext cx="0" cy="698352"/>
                  </a:xfrm>
                  <a:prstGeom prst="line">
                    <a:avLst/>
                  </a:prstGeom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橢圓 35">
                  <a:extLst>
                    <a:ext uri="{FF2B5EF4-FFF2-40B4-BE49-F238E27FC236}">
                      <a16:creationId xmlns:a16="http://schemas.microsoft.com/office/drawing/2014/main" id="{BD480DDE-1E41-4F57-850A-D268C9493780}"/>
                    </a:ext>
                  </a:extLst>
                </p:cNvPr>
                <p:cNvSpPr/>
                <p:nvPr/>
              </p:nvSpPr>
              <p:spPr>
                <a:xfrm>
                  <a:off x="4575288" y="3621615"/>
                  <a:ext cx="354660" cy="2259395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橢圓 35">
                  <a:extLst>
                    <a:ext uri="{FF2B5EF4-FFF2-40B4-BE49-F238E27FC236}">
                      <a16:creationId xmlns:a16="http://schemas.microsoft.com/office/drawing/2014/main" id="{CA25449A-AF1E-44FD-8BED-886A9BE61445}"/>
                    </a:ext>
                  </a:extLst>
                </p:cNvPr>
                <p:cNvSpPr/>
                <p:nvPr/>
              </p:nvSpPr>
              <p:spPr>
                <a:xfrm>
                  <a:off x="8654416" y="3625157"/>
                  <a:ext cx="354660" cy="2259395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4EDD860-E203-4341-95A8-7A4D04B700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6" y="4544649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8527AA21-1605-4DBF-87F7-C66D51E6C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5" y="4731535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F05E7B0-8EF4-4112-A26F-4440F183D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9525" y="4940580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6CADAC0F-A3C5-48F8-94B4-1E036191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4212" y="4529696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592D82E-89A5-4C06-A9A9-AC9AD7B2B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4211" y="4716582"/>
                  <a:ext cx="1304891" cy="0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2E05EF4-E6E1-42C7-9945-33E96D84EA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27089" y="4925627"/>
                  <a:ext cx="1322013" cy="12952"/>
                </a:xfrm>
                <a:prstGeom prst="line">
                  <a:avLst/>
                </a:prstGeom>
                <a:ln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997B9C9-BA0F-469B-8CAD-A1197BF7A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7089" y="5764508"/>
                <a:ext cx="3724469" cy="0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61A5370-6E51-47C8-9A36-46DCA80091F9}"/>
              </a:ext>
            </a:extLst>
          </p:cNvPr>
          <p:cNvSpPr txBox="1"/>
          <p:nvPr/>
        </p:nvSpPr>
        <p:spPr>
          <a:xfrm>
            <a:off x="1039916" y="3543943"/>
            <a:ext cx="280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Geometry Schematics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90D39-484A-4F68-ACAA-2C48823055DC}"/>
              </a:ext>
            </a:extLst>
          </p:cNvPr>
          <p:cNvSpPr txBox="1"/>
          <p:nvPr/>
        </p:nvSpPr>
        <p:spPr>
          <a:xfrm>
            <a:off x="1885654" y="2120356"/>
            <a:ext cx="107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 </a:t>
            </a:r>
          </a:p>
          <a:p>
            <a:pPr algn="ctr"/>
            <a:r>
              <a:rPr lang="en-US" sz="2000" dirty="0"/>
              <a:t>Pressure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37117-D861-478D-BBA9-4B313C1FB7B4}"/>
              </a:ext>
            </a:extLst>
          </p:cNvPr>
          <p:cNvSpPr txBox="1"/>
          <p:nvPr/>
        </p:nvSpPr>
        <p:spPr>
          <a:xfrm>
            <a:off x="5029884" y="3568458"/>
            <a:ext cx="2806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Velocity Profile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EAD5F932-8AC5-4E64-8CD0-CC190C2DDA3A}"/>
              </a:ext>
            </a:extLst>
          </p:cNvPr>
          <p:cNvSpPr/>
          <p:nvPr/>
        </p:nvSpPr>
        <p:spPr>
          <a:xfrm>
            <a:off x="2994054" y="2185735"/>
            <a:ext cx="85952" cy="16925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18D0E780-2C8E-4BA2-8E52-840AD4B13EA3}"/>
              </a:ext>
            </a:extLst>
          </p:cNvPr>
          <p:cNvSpPr/>
          <p:nvPr/>
        </p:nvSpPr>
        <p:spPr>
          <a:xfrm>
            <a:off x="4183229" y="2172688"/>
            <a:ext cx="85952" cy="169253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A0B019C-F7E7-4030-9B52-BF3C30EC2117}"/>
              </a:ext>
            </a:extLst>
          </p:cNvPr>
          <p:cNvCxnSpPr/>
          <p:nvPr/>
        </p:nvCxnSpPr>
        <p:spPr>
          <a:xfrm flipV="1">
            <a:off x="554323" y="1287909"/>
            <a:ext cx="3717336" cy="233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4302CF-85C4-44C1-95B1-7EC0F4A7CF27}"/>
                  </a:ext>
                </a:extLst>
              </p:cNvPr>
              <p:cNvSpPr txBox="1"/>
              <p:nvPr/>
            </p:nvSpPr>
            <p:spPr>
              <a:xfrm>
                <a:off x="2233255" y="960489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04302CF-85C4-44C1-95B1-7EC0F4A7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255" y="960489"/>
                <a:ext cx="278213" cy="400110"/>
              </a:xfrm>
              <a:prstGeom prst="rect">
                <a:avLst/>
              </a:prstGeom>
              <a:blipFill>
                <a:blip r:embed="rId2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DFBD4D8-55C2-4036-BEE8-F8E7F281522B}"/>
              </a:ext>
            </a:extLst>
          </p:cNvPr>
          <p:cNvCxnSpPr/>
          <p:nvPr/>
        </p:nvCxnSpPr>
        <p:spPr>
          <a:xfrm>
            <a:off x="4714136" y="1373942"/>
            <a:ext cx="42976" cy="233125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E7E334-FFB0-4051-A030-46FE0A9F9D32}"/>
                  </a:ext>
                </a:extLst>
              </p:cNvPr>
              <p:cNvSpPr txBox="1"/>
              <p:nvPr/>
            </p:nvSpPr>
            <p:spPr>
              <a:xfrm>
                <a:off x="4677388" y="2339516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CE7E334-FFB0-4051-A030-46FE0A9F9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88" y="2339516"/>
                <a:ext cx="278213" cy="400110"/>
              </a:xfrm>
              <a:prstGeom prst="rect">
                <a:avLst/>
              </a:prstGeom>
              <a:blipFill>
                <a:blip r:embed="rId3"/>
                <a:stretch>
                  <a:fillRect r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92DB22DB-CA2F-44C3-9EEE-C6784D1A5693}"/>
              </a:ext>
            </a:extLst>
          </p:cNvPr>
          <p:cNvSpPr txBox="1"/>
          <p:nvPr/>
        </p:nvSpPr>
        <p:spPr>
          <a:xfrm>
            <a:off x="2918189" y="1857606"/>
            <a:ext cx="120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1 . . . . . . . .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AA09F3-8246-4B22-B386-DAC76772BCE0}"/>
              </a:ext>
            </a:extLst>
          </p:cNvPr>
          <p:cNvSpPr txBox="1"/>
          <p:nvPr/>
        </p:nvSpPr>
        <p:spPr>
          <a:xfrm>
            <a:off x="3946792" y="1863593"/>
            <a:ext cx="65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0B736E9-80C1-402C-AD55-EADE1AA0EFFD}"/>
              </a:ext>
            </a:extLst>
          </p:cNvPr>
          <p:cNvGrpSpPr/>
          <p:nvPr/>
        </p:nvGrpSpPr>
        <p:grpSpPr>
          <a:xfrm>
            <a:off x="5359941" y="1558653"/>
            <a:ext cx="6668982" cy="1772078"/>
            <a:chOff x="5359941" y="1558653"/>
            <a:chExt cx="6668982" cy="17720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4CD25D-F11E-4D23-A246-BE75885FF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9941" y="1558653"/>
              <a:ext cx="3099176" cy="175288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B10203C-139A-4FE0-8183-D7C3005A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25260" y="1577847"/>
              <a:ext cx="3103663" cy="175288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A2FAB4-7957-42C0-A6B3-C0EB7BBF151B}"/>
                  </a:ext>
                </a:extLst>
              </p:cNvPr>
              <p:cNvSpPr txBox="1"/>
              <p:nvPr/>
            </p:nvSpPr>
            <p:spPr>
              <a:xfrm>
                <a:off x="9019852" y="3508847"/>
                <a:ext cx="2806569" cy="835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Tuck-in Ratio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2000" dirty="0"/>
                  <a:t>) 0.5</a:t>
                </a:r>
              </a:p>
              <a:p>
                <a:pPr algn="ctr"/>
                <a:endParaRPr lang="en-US" sz="20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A2FAB4-7957-42C0-A6B3-C0EB7BBF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852" y="3508847"/>
                <a:ext cx="2806569" cy="835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57E50A5-0C07-4CDD-B707-6C5003ADDD90}"/>
              </a:ext>
            </a:extLst>
          </p:cNvPr>
          <p:cNvCxnSpPr>
            <a:cxnSpLocks/>
          </p:cNvCxnSpPr>
          <p:nvPr/>
        </p:nvCxnSpPr>
        <p:spPr>
          <a:xfrm flipH="1">
            <a:off x="10299109" y="1809401"/>
            <a:ext cx="1" cy="1211944"/>
          </a:xfrm>
          <a:prstGeom prst="straightConnector1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DB50588-8864-4A54-8A46-6144C61C205A}"/>
              </a:ext>
            </a:extLst>
          </p:cNvPr>
          <p:cNvCxnSpPr>
            <a:cxnSpLocks/>
          </p:cNvCxnSpPr>
          <p:nvPr/>
        </p:nvCxnSpPr>
        <p:spPr>
          <a:xfrm flipH="1">
            <a:off x="10576720" y="1795804"/>
            <a:ext cx="1" cy="12119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7A6D374-65DC-41F0-8D7F-55A0794F4024}"/>
              </a:ext>
            </a:extLst>
          </p:cNvPr>
          <p:cNvGrpSpPr/>
          <p:nvPr/>
        </p:nvGrpSpPr>
        <p:grpSpPr>
          <a:xfrm>
            <a:off x="9051538" y="3014478"/>
            <a:ext cx="3094476" cy="314644"/>
            <a:chOff x="9051538" y="3014478"/>
            <a:chExt cx="3094476" cy="31464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21756E1-6A00-4FB5-B840-3E2B18B49A79}"/>
                </a:ext>
              </a:extLst>
            </p:cNvPr>
            <p:cNvSpPr txBox="1"/>
            <p:nvPr/>
          </p:nvSpPr>
          <p:spPr>
            <a:xfrm>
              <a:off x="9051538" y="3014478"/>
              <a:ext cx="137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Without tuck-in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4871B2-41DC-4FB4-91AB-4199971D315D}"/>
                </a:ext>
              </a:extLst>
            </p:cNvPr>
            <p:cNvSpPr txBox="1"/>
            <p:nvPr/>
          </p:nvSpPr>
          <p:spPr>
            <a:xfrm>
              <a:off x="10774413" y="3021345"/>
              <a:ext cx="1371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With tuck-in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07B375-E889-4A85-B40E-80D9271FA2CA}"/>
                  </a:ext>
                </a:extLst>
              </p:cNvPr>
              <p:cNvSpPr txBox="1"/>
              <p:nvPr/>
            </p:nvSpPr>
            <p:spPr>
              <a:xfrm>
                <a:off x="10337984" y="2354988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007B375-E889-4A85-B40E-80D9271F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984" y="2354988"/>
                <a:ext cx="278213" cy="400110"/>
              </a:xfrm>
              <a:prstGeom prst="rect">
                <a:avLst/>
              </a:prstGeom>
              <a:blipFill>
                <a:blip r:embed="rId7"/>
                <a:stretch>
                  <a:fillRect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B12C01C-A7C5-4C2C-AF63-DB71AE45547E}"/>
                  </a:ext>
                </a:extLst>
              </p:cNvPr>
              <p:cNvSpPr txBox="1"/>
              <p:nvPr/>
            </p:nvSpPr>
            <p:spPr>
              <a:xfrm>
                <a:off x="10217947" y="1874906"/>
                <a:ext cx="278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000" baseline="-25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B12C01C-A7C5-4C2C-AF63-DB71AE45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947" y="1874906"/>
                <a:ext cx="278213" cy="400110"/>
              </a:xfrm>
              <a:prstGeom prst="rect">
                <a:avLst/>
              </a:prstGeom>
              <a:blipFill>
                <a:blip r:embed="rId8"/>
                <a:stretch>
                  <a:fillRect r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6D1E421B-6E43-41DA-A81F-138F5FADF535}"/>
              </a:ext>
            </a:extLst>
          </p:cNvPr>
          <p:cNvSpPr txBox="1"/>
          <p:nvPr/>
        </p:nvSpPr>
        <p:spPr>
          <a:xfrm>
            <a:off x="2548857" y="938468"/>
            <a:ext cx="143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 X 5 in.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2E7E2AA-BE46-4AA4-B25E-3B23B083D760}"/>
              </a:ext>
            </a:extLst>
          </p:cNvPr>
          <p:cNvSpPr txBox="1"/>
          <p:nvPr/>
        </p:nvSpPr>
        <p:spPr>
          <a:xfrm>
            <a:off x="389171" y="4027251"/>
            <a:ext cx="1140050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If we know the solution for each mask; the </a:t>
            </a:r>
            <a:r>
              <a:rPr lang="en-US" sz="2000" dirty="0">
                <a:solidFill>
                  <a:srgbClr val="0070C0"/>
                </a:solidFill>
              </a:rPr>
              <a:t>velocity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pressure</a:t>
            </a:r>
            <a:r>
              <a:rPr lang="en-US" sz="2000" dirty="0"/>
              <a:t> in channel are related to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flux</a:t>
            </a:r>
            <a:r>
              <a:rPr lang="en-US" sz="2000" dirty="0"/>
              <a:t> inside each channel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With the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iterative process </a:t>
            </a:r>
            <a:r>
              <a:rPr lang="en-US" sz="2000" dirty="0"/>
              <a:t>we solve the flow that goes through </a:t>
            </a:r>
            <a:r>
              <a:rPr lang="en-US" sz="2000" dirty="0">
                <a:solidFill>
                  <a:srgbClr val="00B050"/>
                </a:solidFill>
              </a:rPr>
              <a:t>inner domain </a:t>
            </a:r>
            <a:r>
              <a:rPr lang="en-US" sz="2000" dirty="0"/>
              <a:t>and flow that goes to each channel (redistribution happens at </a:t>
            </a:r>
            <a:r>
              <a:rPr lang="en-US" sz="2000" dirty="0">
                <a:solidFill>
                  <a:srgbClr val="FF0000"/>
                </a:solidFill>
              </a:rPr>
              <a:t>entrance of each channel</a:t>
            </a:r>
            <a:r>
              <a:rPr lang="en-US" sz="2000" dirty="0"/>
              <a:t>)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This approach is used to compute the </a:t>
            </a:r>
            <a:r>
              <a:rPr lang="en-US" sz="2000" dirty="0">
                <a:solidFill>
                  <a:srgbClr val="0000FF"/>
                </a:solidFill>
              </a:rPr>
              <a:t>distribution of flow </a:t>
            </a:r>
            <a:r>
              <a:rPr lang="en-US" sz="2000" dirty="0"/>
              <a:t>in each channel as well as the </a:t>
            </a:r>
            <a:r>
              <a:rPr lang="en-US" sz="2000" dirty="0">
                <a:solidFill>
                  <a:srgbClr val="990033"/>
                </a:solidFill>
              </a:rPr>
              <a:t>flow dynamics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3368CF-597B-4878-861D-D534F72D3B7C}"/>
              </a:ext>
            </a:extLst>
          </p:cNvPr>
          <p:cNvSpPr txBox="1"/>
          <p:nvPr/>
        </p:nvSpPr>
        <p:spPr>
          <a:xfrm>
            <a:off x="2785565" y="6463876"/>
            <a:ext cx="905620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Berman et al. “Laminar Flow In Channels with Porous Walls: J. Applied Physics (1953)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09606CC-B0EE-4A5E-80FA-08249FEB0C7F}"/>
              </a:ext>
            </a:extLst>
          </p:cNvPr>
          <p:cNvSpPr txBox="1"/>
          <p:nvPr/>
        </p:nvSpPr>
        <p:spPr>
          <a:xfrm>
            <a:off x="4975697" y="1089611"/>
            <a:ext cx="686606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1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 with multiple porous channel having longitudinally varying height</a:t>
            </a:r>
          </a:p>
        </p:txBody>
      </p:sp>
    </p:spTree>
    <p:extLst>
      <p:ext uri="{BB962C8B-B14F-4D97-AF65-F5344CB8AC3E}">
        <p14:creationId xmlns:p14="http://schemas.microsoft.com/office/powerpoint/2010/main" val="66078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2" grpId="0"/>
      <p:bldP spid="81" grpId="0"/>
      <p:bldP spid="83" grpId="0"/>
      <p:bldP spid="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EDFC-88B2-4B8D-9052-1D48E22AF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Governing Equations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B419C-B80E-458F-9A69-F45D4720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3519F-B22C-4FCF-AD2B-E7F6F727E2AE}"/>
              </a:ext>
            </a:extLst>
          </p:cNvPr>
          <p:cNvSpPr txBox="1"/>
          <p:nvPr/>
        </p:nvSpPr>
        <p:spPr>
          <a:xfrm>
            <a:off x="175098" y="1040859"/>
            <a:ext cx="577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We assume laminar flow inside the channels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1574E-6E20-4C60-B785-FE551E263201}"/>
              </a:ext>
            </a:extLst>
          </p:cNvPr>
          <p:cNvSpPr txBox="1"/>
          <p:nvPr/>
        </p:nvSpPr>
        <p:spPr>
          <a:xfrm>
            <a:off x="265895" y="2983157"/>
            <a:ext cx="577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Considering </a:t>
            </a:r>
            <a:r>
              <a:rPr lang="en-US" dirty="0">
                <a:solidFill>
                  <a:srgbClr val="0000FF"/>
                </a:solidFill>
              </a:rPr>
              <a:t>Kármán-</a:t>
            </a:r>
            <a:r>
              <a:rPr lang="en-US" dirty="0" err="1">
                <a:solidFill>
                  <a:srgbClr val="0000FF"/>
                </a:solidFill>
              </a:rPr>
              <a:t>Pohlhausen</a:t>
            </a:r>
            <a:r>
              <a:rPr lang="en-US" dirty="0">
                <a:solidFill>
                  <a:srgbClr val="0000FF"/>
                </a:solidFill>
              </a:rPr>
              <a:t> Momentum Integral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Technique</a:t>
            </a:r>
          </a:p>
        </p:txBody>
      </p:sp>
      <p:pic>
        <p:nvPicPr>
          <p:cNvPr id="18" name="Picture 17" descr="\documentclass{article}&#10;\usepackage{amsmath}&#10;%\usepackage{xcolor}&#10;%\usepackage{empheq} % Equation in box&#10;\pagestyle{empty}&#10;\begin{document}&#10;&#10;\begin{equation*}&#10;\begin{aligned}&#10;{u=\frac{Q}{H(x)} f(x) g(y)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F7160134-840C-40DA-B3A8-4E412BBF88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317" y="3538313"/>
            <a:ext cx="1962297" cy="53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9" name="Picture 18" descr="\documentclass{article}&#10;\usepackage{amsmath}&#10;%\usepackage{xcolor}&#10;%\usepackage{empheq} % Equation in box&#10;\pagestyle{empty}&#10;\begin{document}&#10;&#10;\begin{equation*}&#10;\begin{aligned}&#10; {v=g_{v}(x) n(y) 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21D6AA7A-0091-43C7-A15E-DD5458E3B7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882" y="3518162"/>
            <a:ext cx="1780443" cy="5344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8F423E-24BC-4FA0-8CA0-D15FC7B59530}"/>
                  </a:ext>
                </a:extLst>
              </p:cNvPr>
              <p:cNvSpPr txBox="1"/>
              <p:nvPr/>
            </p:nvSpPr>
            <p:spPr>
              <a:xfrm>
                <a:off x="281403" y="4124118"/>
                <a:ext cx="5778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gives the shape of velocity profile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direction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8F423E-24BC-4FA0-8CA0-D15FC7B59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3" y="4124118"/>
                <a:ext cx="5778228" cy="369332"/>
              </a:xfrm>
              <a:prstGeom prst="rect">
                <a:avLst/>
              </a:prstGeom>
              <a:blipFill>
                <a:blip r:embed="rId13"/>
                <a:stretch>
                  <a:fillRect l="-6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 descr="\documentclass{article}&#10;\usepackage{amsmath}&#10;%\usepackage{xcolor}&#10;%\usepackage{empheq} % Equation in box&#10;\pagestyle{empty}&#10;\begin{document}&#10;&#10;\begin{equation*}&#10;\begin{aligned}&#10;{m(y)=6 \frac{y}{H}\left(1-\frac{y}{H}\right)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FB2A50FB-A023-4066-BC74-E18E0AF3880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05" y="4622552"/>
            <a:ext cx="1907660" cy="5025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pic>
        <p:nvPicPr>
          <p:cNvPr id="22" name="Picture 21" descr="\documentclass{article}&#10;\usepackage{amsmath}&#10;%\usepackage{xcolor}&#10;%\usepackage{empheq} % Equation in box&#10;\pagestyle{empty}&#10;\begin{document}&#10;&#10;\begin{equation*}&#10;\begin{aligned}&#10;{n(y)=3\left(\frac{y}{H}\right)^{2}-2\left(\frac{y}{H}\right)^{3}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78A5AC4B-D93C-4F37-A90A-1AD4F52A523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29" y="4570456"/>
            <a:ext cx="1881720" cy="5196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E4D681-49EE-45DC-826F-AD99131D632A}"/>
              </a:ext>
            </a:extLst>
          </p:cNvPr>
          <p:cNvSpPr txBox="1"/>
          <p:nvPr/>
        </p:nvSpPr>
        <p:spPr>
          <a:xfrm>
            <a:off x="6618056" y="5465200"/>
            <a:ext cx="5087566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model was validated with the analytical channel flow data by Berman et al. (1953)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D3CFBE-D198-45CB-8D38-A429ABBFCFE4}"/>
              </a:ext>
            </a:extLst>
          </p:cNvPr>
          <p:cNvSpPr txBox="1"/>
          <p:nvPr/>
        </p:nvSpPr>
        <p:spPr>
          <a:xfrm>
            <a:off x="2785565" y="6463876"/>
            <a:ext cx="90562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[1.] 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Berman et al. “Laminar Flow In Channels with Porous Walls” J. Applied Physics (1953)</a:t>
            </a:r>
          </a:p>
          <a:p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[2.] Hartwig et al, “Analytical Model for Steady Flow Through a Finite Channel  with one Porous Wall” Physics of Fluids (2014)</a:t>
            </a:r>
          </a:p>
        </p:txBody>
      </p:sp>
      <p:pic>
        <p:nvPicPr>
          <p:cNvPr id="50" name="Picture 49" descr="\documentclass{article}&#10;\usepackage{amsmath}&#10;%\usepackage{xcolor}&#10;%\usepackage{empheq} % Equation in box&#10;\pagestyle{empty}&#10;\begin{document}&#10;&#10;\begin{equation*}&#10;\begin{aligned}&#10;{\int_{0}^{H} V_{x} \frac{\partial V_{x}}{\partial x}=\frac{6}{5} \frac{Q^{2}}{H}\left[f f^{\prime}-\frac{H^{\prime}}{H} f f\right]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C1646D7B-FE65-4646-B00B-62E8FD6CBBA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73" y="1579711"/>
            <a:ext cx="3699607" cy="6560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D5461-6786-4C9D-9FF9-D4D88F932CF3}"/>
                  </a:ext>
                </a:extLst>
              </p:cNvPr>
              <p:cNvSpPr txBox="1"/>
              <p:nvPr/>
            </p:nvSpPr>
            <p:spPr>
              <a:xfrm>
                <a:off x="6399785" y="1026256"/>
                <a:ext cx="57782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dirty="0"/>
                  <a:t>Channels has varying width and height;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takes this form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5D5461-6786-4C9D-9FF9-D4D88F932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785" y="1026256"/>
                <a:ext cx="5778228" cy="646331"/>
              </a:xfrm>
              <a:prstGeom prst="rect">
                <a:avLst/>
              </a:prstGeom>
              <a:blipFill>
                <a:blip r:embed="rId17"/>
                <a:stretch>
                  <a:fillRect l="-73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0DA8311-23BF-43D1-9EFD-E738BE9702D5}"/>
              </a:ext>
            </a:extLst>
          </p:cNvPr>
          <p:cNvSpPr txBox="1"/>
          <p:nvPr/>
        </p:nvSpPr>
        <p:spPr>
          <a:xfrm>
            <a:off x="6272725" y="4368600"/>
            <a:ext cx="577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Von</a:t>
            </a:r>
            <a:r>
              <a:rPr lang="en-US" dirty="0"/>
              <a:t> – </a:t>
            </a:r>
            <a:r>
              <a:rPr lang="en-US" dirty="0">
                <a:solidFill>
                  <a:srgbClr val="0000FF"/>
                </a:solidFill>
              </a:rPr>
              <a:t>Kármán-</a:t>
            </a:r>
            <a:r>
              <a:rPr lang="en-US" dirty="0" err="1">
                <a:solidFill>
                  <a:srgbClr val="0000FF"/>
                </a:solidFill>
              </a:rPr>
              <a:t>Pohlhausen</a:t>
            </a:r>
            <a:r>
              <a:rPr lang="en-US" dirty="0"/>
              <a:t> Approximations for the fluid part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Iterative Approach for distribution of flux</a:t>
            </a:r>
          </a:p>
        </p:txBody>
      </p:sp>
      <p:pic>
        <p:nvPicPr>
          <p:cNvPr id="44" name="Picture 43" descr="\documentclass{article}&#10;\usepackage{amsmath}&#10;%\usepackage{xcolor}&#10;%\usepackage{empheq} % Equation in box&#10;\pagestyle{empty}&#10;\begin{document}&#10;&#10;\begin{equation*}&#10;\begin{aligned}&#10;{&#10;\&#10;\frac{\partial v_{x}}{\partial x^{*}}+\frac{\partial v_{y}}{\partial y^{*}}&#10;=0&#10;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B85004D1-7D57-4EE6-8CF0-03DDE12AB2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9" y="1387964"/>
            <a:ext cx="1496228" cy="5197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15" name="Picture 14" descr="\documentclass{article}&#10;\usepackage{amsmath}&#10;%\usepackage{xcolor}&#10;%\usepackage{empheq} % Equation in box&#10;\pagestyle{empty}&#10;\begin{document}&#10;&#10;\begin{equation*}&#10;\begin{aligned}&#10;{&#10;x^{*}=\frac{x}{H}, y^{*}=\frac{y}{H}, L^{*}=\frac{L}{H}&#10;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D4F7ACF6-3367-4FD0-B362-05A0A4DF190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09" y="1378744"/>
            <a:ext cx="2873905" cy="5165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38" name="Picture 37" descr="\documentclass{article}&#10;\usepackage{amsmath}&#10;%\usepackage{xcolor}&#10;%\usepackage{empheq} % Equation in box&#10;\pagestyle{empty}&#10;\begin{document}&#10;&#10;\begin{equation*}&#10;\begin{aligned}&#10;{&#10;\left(v_{x} \frac{\partial v_{x}}{\partial x^{*}}+v_{y} \frac{\partial v_{x}}{\partial y^{*}}\right)=-\frac{1}{\rho} \frac{\partial p}{\partial x}+\frac{\mu}{H}\left(\frac{\partial^{2} v_{x}}{\partial x^{* 2}}+\frac{\partial^{2} v_{x}}{\partial y^{* 2}}\right)&#10;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B44C0246-A8B2-471C-B334-C35CEFF6501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8" y="2128674"/>
            <a:ext cx="5548192" cy="6217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E0EF98-8D09-462F-876C-A33A631F020B}"/>
                  </a:ext>
                </a:extLst>
              </p:cNvPr>
              <p:cNvSpPr txBox="1"/>
              <p:nvPr/>
            </p:nvSpPr>
            <p:spPr>
              <a:xfrm>
                <a:off x="39613" y="5363185"/>
                <a:ext cx="62267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Simplest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profile is to assume is </a:t>
                </a:r>
                <a:r>
                  <a:rPr lang="en-US" dirty="0">
                    <a:solidFill>
                      <a:srgbClr val="0000FF"/>
                    </a:solidFill>
                  </a:rPr>
                  <a:t>Poiseuille flow </a:t>
                </a:r>
                <a:r>
                  <a:rPr lang="en-US" dirty="0"/>
                  <a:t>such that injection rate in channel does not affect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portion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aseline="-250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E0EF98-8D09-462F-876C-A33A631F0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3" y="5363185"/>
                <a:ext cx="6226716" cy="646331"/>
              </a:xfrm>
              <a:prstGeom prst="rect">
                <a:avLst/>
              </a:prstGeom>
              <a:blipFill>
                <a:blip r:embed="rId21"/>
                <a:stretch>
                  <a:fillRect l="-783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E1E5C07C-FADD-4C0A-BD81-6B44BDC4A423}"/>
              </a:ext>
            </a:extLst>
          </p:cNvPr>
          <p:cNvSpPr txBox="1"/>
          <p:nvPr/>
        </p:nvSpPr>
        <p:spPr>
          <a:xfrm>
            <a:off x="6343401" y="2335350"/>
            <a:ext cx="577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Flow through porous wall is governed by Darcy’s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92927C-6E48-48CE-A6D7-9BA46F57F001}"/>
                  </a:ext>
                </a:extLst>
              </p:cNvPr>
              <p:cNvSpPr txBox="1"/>
              <p:nvPr/>
            </p:nvSpPr>
            <p:spPr>
              <a:xfrm>
                <a:off x="7155751" y="2610883"/>
                <a:ext cx="3599799" cy="6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D92927C-6E48-48CE-A6D7-9BA46F57F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751" y="2610883"/>
                <a:ext cx="3599799" cy="6182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77722556-78E1-4913-B7C0-E2C4E94C0F3D}"/>
              </a:ext>
            </a:extLst>
          </p:cNvPr>
          <p:cNvSpPr txBox="1"/>
          <p:nvPr/>
        </p:nvSpPr>
        <p:spPr>
          <a:xfrm>
            <a:off x="6343401" y="3248880"/>
            <a:ext cx="577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order PDE into ODE; we solve for </a:t>
            </a:r>
          </a:p>
        </p:txBody>
      </p:sp>
      <p:pic>
        <p:nvPicPr>
          <p:cNvPr id="69" name="Picture 68" descr="\documentclass{article}&#10;\usepackage{amsmath}&#10;%\usepackage{xcolor}&#10;%\usepackage{empheq} % Equation in box&#10;\pagestyle{empty}&#10;\begin{document}&#10;&#10;\begin{equation*}&#10;\begin{aligned}&#10;\boxed {&#10;\frac{d f^{\prime}}{d x} \text { and } \frac{d f}{d x}=f^{\prime}&#10;}&#10;\end{aligned}&#10;\end{equation*}&#10; &#10;\end{document}" title="IguanaTex Bitmap Display">
            <a:extLst>
              <a:ext uri="{FF2B5EF4-FFF2-40B4-BE49-F238E27FC236}">
                <a16:creationId xmlns:a16="http://schemas.microsoft.com/office/drawing/2014/main" id="{5E7BFDC2-2C49-4D0B-A377-40B0C41114F9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94" y="3649339"/>
            <a:ext cx="2017524" cy="7070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320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3" grpId="0" animBg="1"/>
      <p:bldP spid="29" grpId="0"/>
      <p:bldP spid="30" grpId="0"/>
      <p:bldP spid="41" grpId="0"/>
      <p:bldP spid="51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BD9-8D72-4F01-BFE7-02E157F0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Number of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71FAE-550F-49C7-9028-6669E3903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037" y="1388697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96966-DE9F-46C6-87A6-35D7371DF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790" y="1388697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2B817-A021-4481-83AE-6C4511F2A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037" y="4081075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04D9F-6ABA-4ACC-8061-7293471BF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790" y="4081075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978E24-6272-402F-AE90-6E8341496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0968" y="1710845"/>
            <a:ext cx="3268376" cy="26836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18C19A-F8DE-4DC3-AA11-E439540784D3}"/>
              </a:ext>
            </a:extLst>
          </p:cNvPr>
          <p:cNvSpPr txBox="1"/>
          <p:nvPr/>
        </p:nvSpPr>
        <p:spPr>
          <a:xfrm>
            <a:off x="2990850" y="1019365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#Channels = 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34292-DFD7-4B50-BD8C-31D8D4638A71}"/>
              </a:ext>
            </a:extLst>
          </p:cNvPr>
          <p:cNvSpPr txBox="1"/>
          <p:nvPr/>
        </p:nvSpPr>
        <p:spPr>
          <a:xfrm>
            <a:off x="6125007" y="1013936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#Channels = 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66A74-7A6A-4209-8994-7B6FC314321D}"/>
              </a:ext>
            </a:extLst>
          </p:cNvPr>
          <p:cNvSpPr txBox="1"/>
          <p:nvPr/>
        </p:nvSpPr>
        <p:spPr>
          <a:xfrm>
            <a:off x="2961667" y="3715187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#Channels = 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23F0A-3DD6-4C0D-8220-EF2E885BD43F}"/>
              </a:ext>
            </a:extLst>
          </p:cNvPr>
          <p:cNvSpPr txBox="1"/>
          <p:nvPr/>
        </p:nvSpPr>
        <p:spPr>
          <a:xfrm>
            <a:off x="6095824" y="3709758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#Channels = 22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10068E-6FA3-4334-B5AA-019356C56680}"/>
              </a:ext>
            </a:extLst>
          </p:cNvPr>
          <p:cNvSpPr txBox="1"/>
          <p:nvPr/>
        </p:nvSpPr>
        <p:spPr>
          <a:xfrm>
            <a:off x="8629471" y="4892918"/>
            <a:ext cx="3491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FF"/>
                </a:solidFill>
              </a:rPr>
              <a:t>Twenty-two</a:t>
            </a:r>
            <a:r>
              <a:rPr lang="en-US" sz="2400" dirty="0"/>
              <a:t> is the sufficient number of channel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F72D99-9173-4A39-BCB3-568A340623F6}"/>
              </a:ext>
            </a:extLst>
          </p:cNvPr>
          <p:cNvGrpSpPr/>
          <p:nvPr/>
        </p:nvGrpSpPr>
        <p:grpSpPr>
          <a:xfrm>
            <a:off x="12968" y="4046171"/>
            <a:ext cx="2158501" cy="846747"/>
            <a:chOff x="3240" y="3578715"/>
            <a:chExt cx="2158501" cy="8467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F5249-DACA-43E7-A8B5-652F22CBC99D}"/>
                </a:ext>
              </a:extLst>
            </p:cNvPr>
            <p:cNvSpPr txBox="1"/>
            <p:nvPr/>
          </p:nvSpPr>
          <p:spPr>
            <a:xfrm>
              <a:off x="3240" y="3578715"/>
              <a:ext cx="2158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Nose</a:t>
              </a:r>
              <a:r>
                <a:rPr lang="en-US" sz="2000" dirty="0"/>
                <a:t>, Mean face</a:t>
              </a:r>
            </a:p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3B734D-F593-429C-8BAC-498852111417}"/>
                    </a:ext>
                  </a:extLst>
                </p:cNvPr>
                <p:cNvSpPr txBox="1"/>
                <p:nvPr/>
              </p:nvSpPr>
              <p:spPr>
                <a:xfrm>
                  <a:off x="98604" y="4025352"/>
                  <a:ext cx="18472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,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3B734D-F593-429C-8BAC-49885211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4" y="4025352"/>
                  <a:ext cx="184721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22A543-8465-4C5B-9CFE-3B9D84DC1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679" y="1938131"/>
            <a:ext cx="1681785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1BD9-8D72-4F01-BFE7-02E157F0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Inner Domain Periphery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0066-A9F8-427C-BD0B-F85AA4C7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A9142-3CDF-4AB7-B005-C091C7D39ADE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71FAE-550F-49C7-9028-6669E3903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037" y="1388697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996966-DE9F-46C6-87A6-35D7371DF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0790" y="1388697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2B817-A021-4481-83AE-6C4511F2A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7216" y="4094726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04D9F-6ABA-4ACC-8061-7293471BF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6543" y="1385253"/>
            <a:ext cx="2895600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18C19A-F8DE-4DC3-AA11-E439540784D3}"/>
              </a:ext>
            </a:extLst>
          </p:cNvPr>
          <p:cNvSpPr txBox="1"/>
          <p:nvPr/>
        </p:nvSpPr>
        <p:spPr>
          <a:xfrm>
            <a:off x="2990850" y="1019365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Sides = S/2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34292-DFD7-4B50-BD8C-31D8D4638A71}"/>
              </a:ext>
            </a:extLst>
          </p:cNvPr>
          <p:cNvSpPr txBox="1"/>
          <p:nvPr/>
        </p:nvSpPr>
        <p:spPr>
          <a:xfrm>
            <a:off x="6125007" y="1013936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Sides = S/4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66A74-7A6A-4209-8994-7B6FC314321D}"/>
              </a:ext>
            </a:extLst>
          </p:cNvPr>
          <p:cNvSpPr txBox="1"/>
          <p:nvPr/>
        </p:nvSpPr>
        <p:spPr>
          <a:xfrm>
            <a:off x="2961667" y="3728838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Sides = S/8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23F0A-3DD6-4C0D-8220-EF2E885BD43F}"/>
              </a:ext>
            </a:extLst>
          </p:cNvPr>
          <p:cNvSpPr txBox="1"/>
          <p:nvPr/>
        </p:nvSpPr>
        <p:spPr>
          <a:xfrm>
            <a:off x="9351577" y="1013936"/>
            <a:ext cx="1887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Sides = S/8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F72D99-9173-4A39-BCB3-568A340623F6}"/>
              </a:ext>
            </a:extLst>
          </p:cNvPr>
          <p:cNvGrpSpPr/>
          <p:nvPr/>
        </p:nvGrpSpPr>
        <p:grpSpPr>
          <a:xfrm>
            <a:off x="-39073" y="4852288"/>
            <a:ext cx="2158501" cy="1154523"/>
            <a:chOff x="3240" y="3578715"/>
            <a:chExt cx="2158501" cy="11545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7F5249-DACA-43E7-A8B5-652F22CBC99D}"/>
                </a:ext>
              </a:extLst>
            </p:cNvPr>
            <p:cNvSpPr txBox="1"/>
            <p:nvPr/>
          </p:nvSpPr>
          <p:spPr>
            <a:xfrm>
              <a:off x="3240" y="3578715"/>
              <a:ext cx="2158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Nose</a:t>
              </a:r>
              <a:r>
                <a:rPr lang="en-US" sz="2000" dirty="0"/>
                <a:t>, Mean face</a:t>
              </a:r>
            </a:p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3B734D-F593-429C-8BAC-498852111417}"/>
                    </a:ext>
                  </a:extLst>
                </p:cNvPr>
                <p:cNvSpPr txBox="1"/>
                <p:nvPr/>
              </p:nvSpPr>
              <p:spPr>
                <a:xfrm>
                  <a:off x="98604" y="4025352"/>
                  <a:ext cx="184721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, 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#Channel = 22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3B734D-F593-429C-8BAC-498852111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4" y="4025352"/>
                  <a:ext cx="1847217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3300" r="-3300" b="-155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122A543-8465-4C5B-9CFE-3B9D84DC1C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638" y="2744248"/>
            <a:ext cx="1681785" cy="1969179"/>
          </a:xfrm>
          <a:prstGeom prst="rect">
            <a:avLst/>
          </a:prstGeom>
        </p:spPr>
      </p:pic>
      <p:pic>
        <p:nvPicPr>
          <p:cNvPr id="20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F03E204E-EE65-4EED-9F6B-95EB7FA03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 flipH="1">
            <a:off x="8876543" y="4094726"/>
            <a:ext cx="28956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矩形 7">
            <a:extLst>
              <a:ext uri="{FF2B5EF4-FFF2-40B4-BE49-F238E27FC236}">
                <a16:creationId xmlns:a16="http://schemas.microsoft.com/office/drawing/2014/main" id="{E0457AFC-FC9B-472E-9760-491FD6B2A657}"/>
              </a:ext>
            </a:extLst>
          </p:cNvPr>
          <p:cNvSpPr/>
          <p:nvPr/>
        </p:nvSpPr>
        <p:spPr>
          <a:xfrm>
            <a:off x="524831" y="2126087"/>
            <a:ext cx="1102349" cy="708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AF0EAA-2B26-4C31-BBBD-64434882B5BB}"/>
              </a:ext>
            </a:extLst>
          </p:cNvPr>
          <p:cNvGrpSpPr/>
          <p:nvPr/>
        </p:nvGrpSpPr>
        <p:grpSpPr>
          <a:xfrm>
            <a:off x="123228" y="1693102"/>
            <a:ext cx="1503952" cy="1141801"/>
            <a:chOff x="104444" y="1365476"/>
            <a:chExt cx="1522736" cy="115545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6D4329D-D048-438E-8E2B-E5184FC50766}"/>
                </a:ext>
              </a:extLst>
            </p:cNvPr>
            <p:cNvGrpSpPr/>
            <p:nvPr/>
          </p:nvGrpSpPr>
          <p:grpSpPr>
            <a:xfrm>
              <a:off x="512092" y="1812114"/>
              <a:ext cx="1115088" cy="708816"/>
              <a:chOff x="512092" y="1280717"/>
              <a:chExt cx="1115088" cy="708816"/>
            </a:xfrm>
          </p:grpSpPr>
          <p:cxnSp>
            <p:nvCxnSpPr>
              <p:cNvPr id="25" name="直線接點 11">
                <a:extLst>
                  <a:ext uri="{FF2B5EF4-FFF2-40B4-BE49-F238E27FC236}">
                    <a16:creationId xmlns:a16="http://schemas.microsoft.com/office/drawing/2014/main" id="{6CB0650A-A381-4028-8BCF-337A0A233BBC}"/>
                  </a:ext>
                </a:extLst>
              </p:cNvPr>
              <p:cNvCxnSpPr/>
              <p:nvPr/>
            </p:nvCxnSpPr>
            <p:spPr>
              <a:xfrm>
                <a:off x="1619847" y="1280717"/>
                <a:ext cx="0" cy="70881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13">
                <a:extLst>
                  <a:ext uri="{FF2B5EF4-FFF2-40B4-BE49-F238E27FC236}">
                    <a16:creationId xmlns:a16="http://schemas.microsoft.com/office/drawing/2014/main" id="{6E3643D2-7198-4619-84E6-450DF36EA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557" y="1280717"/>
                <a:ext cx="110062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15">
                <a:extLst>
                  <a:ext uri="{FF2B5EF4-FFF2-40B4-BE49-F238E27FC236}">
                    <a16:creationId xmlns:a16="http://schemas.microsoft.com/office/drawing/2014/main" id="{1E679A33-F9CB-420E-82F9-4E35FBD69F91}"/>
                  </a:ext>
                </a:extLst>
              </p:cNvPr>
              <p:cNvCxnSpPr/>
              <p:nvPr/>
            </p:nvCxnSpPr>
            <p:spPr>
              <a:xfrm>
                <a:off x="512092" y="1989533"/>
                <a:ext cx="1100623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11">
                <a:extLst>
                  <a:ext uri="{FF2B5EF4-FFF2-40B4-BE49-F238E27FC236}">
                    <a16:creationId xmlns:a16="http://schemas.microsoft.com/office/drawing/2014/main" id="{5E41176F-5A69-4EE3-B032-2F6E6F9E7913}"/>
                  </a:ext>
                </a:extLst>
              </p:cNvPr>
              <p:cNvCxnSpPr/>
              <p:nvPr/>
            </p:nvCxnSpPr>
            <p:spPr>
              <a:xfrm>
                <a:off x="526557" y="1280717"/>
                <a:ext cx="0" cy="70881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48738DE-ED73-4A44-9589-27DAE1859AE1}"/>
                </a:ext>
              </a:extLst>
            </p:cNvPr>
            <p:cNvCxnSpPr/>
            <p:nvPr/>
          </p:nvCxnSpPr>
          <p:spPr>
            <a:xfrm>
              <a:off x="526557" y="1725331"/>
              <a:ext cx="1100623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99EF2C-6829-41C5-8565-C9B9920CEDF9}"/>
                </a:ext>
              </a:extLst>
            </p:cNvPr>
            <p:cNvCxnSpPr/>
            <p:nvPr/>
          </p:nvCxnSpPr>
          <p:spPr>
            <a:xfrm>
              <a:off x="410097" y="1812113"/>
              <a:ext cx="0" cy="70881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01CEA1-04BE-4B55-8524-DF502206CF89}"/>
                </a:ext>
              </a:extLst>
            </p:cNvPr>
            <p:cNvSpPr txBox="1"/>
            <p:nvPr/>
          </p:nvSpPr>
          <p:spPr>
            <a:xfrm>
              <a:off x="855424" y="1365476"/>
              <a:ext cx="441161" cy="40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S</a:t>
              </a:r>
              <a:r>
                <a:rPr lang="en-US" sz="2000" baseline="-25000" dirty="0" err="1"/>
                <a:t>x</a:t>
              </a:r>
              <a:endParaRPr lang="en-US" sz="20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240960-2FAE-4B20-B440-AA688B99938C}"/>
                </a:ext>
              </a:extLst>
            </p:cNvPr>
            <p:cNvSpPr txBox="1"/>
            <p:nvPr/>
          </p:nvSpPr>
          <p:spPr>
            <a:xfrm>
              <a:off x="104444" y="1889420"/>
              <a:ext cx="441161" cy="40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</a:t>
              </a:r>
              <a:r>
                <a:rPr lang="en-US" sz="2000" baseline="-25000" dirty="0"/>
                <a:t>y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6634679-E553-45E8-AC89-9541F8B98DC2}"/>
              </a:ext>
            </a:extLst>
          </p:cNvPr>
          <p:cNvSpPr txBox="1"/>
          <p:nvPr/>
        </p:nvSpPr>
        <p:spPr>
          <a:xfrm>
            <a:off x="279670" y="1201510"/>
            <a:ext cx="17252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</a:t>
            </a:r>
            <a:r>
              <a:rPr lang="en-US" sz="2000" baseline="-25000" dirty="0" err="1"/>
              <a:t>x</a:t>
            </a:r>
            <a:r>
              <a:rPr lang="en-US" sz="2000" baseline="-25000" dirty="0"/>
              <a:t> </a:t>
            </a:r>
            <a:r>
              <a:rPr lang="en-US" sz="2000" dirty="0"/>
              <a:t>=</a:t>
            </a:r>
            <a:r>
              <a:rPr lang="en-US" sz="2000" baseline="-25000" dirty="0"/>
              <a:t> </a:t>
            </a:r>
            <a:r>
              <a:rPr lang="en-US" sz="2000" dirty="0"/>
              <a:t>S</a:t>
            </a:r>
            <a:r>
              <a:rPr lang="en-US" sz="2000" baseline="-25000" dirty="0"/>
              <a:t>y</a:t>
            </a:r>
            <a:r>
              <a:rPr lang="en-US" sz="2000" dirty="0"/>
              <a:t> = S</a:t>
            </a:r>
          </a:p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BA2921-1854-405D-ACCD-C4DD8B3362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8139" y="4094726"/>
            <a:ext cx="2850356" cy="21717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549629-1802-45CF-A387-5EA5676EFD48}"/>
              </a:ext>
            </a:extLst>
          </p:cNvPr>
          <p:cNvSpPr txBox="1"/>
          <p:nvPr/>
        </p:nvSpPr>
        <p:spPr>
          <a:xfrm>
            <a:off x="5645517" y="6431423"/>
            <a:ext cx="2895600" cy="3693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          Total Gap Leakage 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4E3007-5AF7-4E59-B1EC-59BA7166830F}"/>
              </a:ext>
            </a:extLst>
          </p:cNvPr>
          <p:cNvCxnSpPr>
            <a:cxnSpLocks/>
          </p:cNvCxnSpPr>
          <p:nvPr/>
        </p:nvCxnSpPr>
        <p:spPr>
          <a:xfrm flipH="1">
            <a:off x="6026169" y="6482800"/>
            <a:ext cx="139662" cy="2000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AB21DC-8AEB-4A63-8276-3E8D6269C258}"/>
              </a:ext>
            </a:extLst>
          </p:cNvPr>
          <p:cNvCxnSpPr>
            <a:cxnSpLocks/>
          </p:cNvCxnSpPr>
          <p:nvPr/>
        </p:nvCxnSpPr>
        <p:spPr>
          <a:xfrm flipH="1">
            <a:off x="8132166" y="6516061"/>
            <a:ext cx="139662" cy="20005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1FFB43B-3393-4AE9-B4B7-EDB6325230AA}"/>
              </a:ext>
            </a:extLst>
          </p:cNvPr>
          <p:cNvSpPr txBox="1"/>
          <p:nvPr/>
        </p:nvSpPr>
        <p:spPr>
          <a:xfrm>
            <a:off x="6449438" y="4435813"/>
            <a:ext cx="299083" cy="2088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FD09C-5716-410E-9249-6DE8EE73EF21}"/>
              </a:ext>
            </a:extLst>
          </p:cNvPr>
          <p:cNvSpPr txBox="1"/>
          <p:nvPr/>
        </p:nvSpPr>
        <p:spPr>
          <a:xfrm>
            <a:off x="5620790" y="3627506"/>
            <a:ext cx="2920327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S/4 is a good choice</a:t>
            </a:r>
          </a:p>
        </p:txBody>
      </p:sp>
    </p:spTree>
    <p:extLst>
      <p:ext uri="{BB962C8B-B14F-4D97-AF65-F5344CB8AC3E}">
        <p14:creationId xmlns:p14="http://schemas.microsoft.com/office/powerpoint/2010/main" val="338424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139"/>
  <p:tag name="ORIGINALWIDTH" val="1001.875"/>
  <p:tag name="LATEXADDIN" val="\documentclass{article}&#10;\usepackage{amsmath}&#10;%\usepackage{xcolor}&#10;%\usepackage{empheq} % Equation in box&#10;\pagestyle{empty}&#10;\begin{document}&#10;&#10;\begin{equation*}&#10;\begin{aligned}&#10;{u=\frac{Q}{H(x)} f(x) g(y)}&#10;\end{aligned}&#10;\end{equation*}&#10; &#10;\end{document}"/>
  <p:tag name="IGUANATEXSIZE" val="20"/>
  <p:tag name="IGUANATEXCURSOR" val="175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38.6577"/>
  <p:tag name="LATEXADDIN" val="\documentclass{article}&#10;\usepackage{amsmath}&#10;%\usepackage{xcolor}&#10;%\usepackage{empheq} % Equation in box&#10;\pagestyle{empty}&#10;\begin{document}&#10;&#10;\begin{equation*}&#10;\begin{aligned}&#10; {v=g_{v}(x) n(y) }&#10;\end{aligned}&#10;\end{equation*}&#10; &#10;\end{document}"/>
  <p:tag name="IGUANATEXSIZE" val="20"/>
  <p:tag name="IGUANATEXCURSOR" val="175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145.107"/>
  <p:tag name="LATEXADDIN" val="\documentclass{article}&#10;\usepackage{amsmath}&#10;%\usepackage{xcolor}&#10;%\usepackage{empheq} % Equation in box&#10;\pagestyle{empty}&#10;\begin{document}&#10;&#10;\begin{equation*}&#10;\begin{aligned}&#10;{m(y)=6 \frac{y}{H}\left(1-\frac{y}{H}\right)}&#10;\end{aligned}&#10;\end{equation*}&#10; &#10;\end{document}"/>
  <p:tag name="IGUANATEXSIZE" val="20"/>
  <p:tag name="IGUANATEXCURSOR" val="181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403.075"/>
  <p:tag name="LATEXADDIN" val="\documentclass{article}&#10;\usepackage{amsmath}&#10;%\usepackage{xcolor}&#10;%\usepackage{empheq} % Equation in box&#10;\pagestyle{empty}&#10;\begin{document}&#10;&#10;\begin{equation*}&#10;\begin{aligned}&#10;{n(y)=3\left(\frac{y}{H}\right)^{2}-2\left(\frac{y}{H}\right)^{3}}&#10;\end{aligned}&#10;\end{equation*}&#10; &#10;\end{document}"/>
  <p:tag name="IGUANATEXSIZE" val="20"/>
  <p:tag name="IGUANATEXCURSOR" val="175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5.7105"/>
  <p:tag name="ORIGINALWIDTH" val="1832.021"/>
  <p:tag name="LATEXADDIN" val="\documentclass{article}&#10;\usepackage{amsmath}&#10;%\usepackage{xcolor}&#10;%\usepackage{empheq} % Equation in box&#10;\pagestyle{empty}&#10;\begin{document}&#10;&#10;\begin{equation*}&#10;\begin{aligned}&#10;{\int_{0}^{H} V_{x} \frac{\partial V_{x}}{\partial x}=\frac{6}{5} \frac{Q^{2}}{H}\left[f f^{\prime}-\frac{H^{\prime}}{H} f f\right]}&#10;\end{aligned}&#10;\end{equation*}&#10; &#10;\end{document}"/>
  <p:tag name="IGUANATEXSIZE" val="20"/>
  <p:tag name="IGUANATEXCURSOR" val="255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818.1477"/>
  <p:tag name="LATEXADDIN" val="\documentclass{article}&#10;\usepackage{amsmath}&#10;%\usepackage{xcolor}&#10;%\usepackage{empheq} % Equation in box&#10;\pagestyle{empty}&#10;\begin{document}&#10;&#10;\begin{equation*}&#10;\begin{aligned}&#10;{&#10;\&#10;\frac{\partial v_{x}}{\partial x^{*}}+\frac{\partial v_{y}}{\partial y^{*}}&#10;=0&#10;}&#10;\end{aligned}&#10;\end{equation*}&#10; &#10;\end{document}"/>
  <p:tag name="IGUANATEXSIZE" val="18"/>
  <p:tag name="IGUANATEXCURSOR" val="254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1414.323"/>
  <p:tag name="LATEXADDIN" val="\documentclass{article}&#10;\usepackage{amsmath}&#10;%\usepackage{xcolor}&#10;%\usepackage{empheq} % Equation in box&#10;\pagestyle{empty}&#10;\begin{document}&#10;&#10;\begin{equation*}&#10;\begin{aligned}&#10;{&#10;x^{*}=\frac{x}{H}, y^{*}=\frac{y}{H}, L^{*}=\frac{L}{H}&#10;}&#10;\end{aligned}&#10;\end{equation*}&#10; &#10;\end{document}"/>
  <p:tag name="IGUANATEXSIZE" val="20"/>
  <p:tag name="IGUANATEXCURSOR" val="175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2730.409"/>
  <p:tag name="LATEXADDIN" val="\documentclass{article}&#10;\usepackage{amsmath}&#10;%\usepackage{xcolor}&#10;%\usepackage{empheq} % Equation in box&#10;\pagestyle{empty}&#10;\begin{document}&#10;&#10;\begin{equation*}&#10;\begin{aligned}&#10;{&#10;\left(v_{x} \frac{\partial v_{x}}{\partial x^{*}}+v_{y} \frac{\partial v_{x}}{\partial y^{*}}\right)=-\frac{1}{\rho} \frac{\partial p}{\partial x}+\frac{\mu}{H}\left(\frac{\partial^{2} v_{x}}{\partial x^{* 2}}+\frac{\partial^{2} v_{x}}{\partial y^{* 2}}\right)&#10;}&#10;\end{aligned}&#10;\end{equation*}&#10; &#10;\end{document}"/>
  <p:tag name="IGUANATEXSIZE" val="20"/>
  <p:tag name="IGUANATEXCURSOR" val="323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992.8759"/>
  <p:tag name="LATEXADDIN" val="\documentclass{article}&#10;\usepackage{amsmath}&#10;%\usepackage{xcolor}&#10;%\usepackage{empheq} % Equation in box&#10;\pagestyle{empty}&#10;\begin{document}&#10;&#10;\begin{equation*}&#10;\begin{aligned}&#10;\boxed {&#10;\frac{d f^{\prime}}{d x} \text { and } \frac{d f}{d x}=f^{\prime}&#10;}&#10;\end{aligned}&#10;\end{equation*}&#10; &#10;\end{document}"/>
  <p:tag name="IGUANATEXSIZE" val="20"/>
  <p:tag name="IGUANATEXCURSOR" val="250"/>
  <p:tag name="TRANSPARENCY" val="True"/>
  <p:tag name="FILENAME" val=""/>
  <p:tag name="LATEXENGINEID" val="0"/>
  <p:tag name="TEMPFOLDER" val="C:\Users\aa21b\OneDrive - Florida State University\Documents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</TotalTime>
  <Words>1020</Words>
  <Application>Microsoft Office PowerPoint</Application>
  <PresentationFormat>Widescreen</PresentationFormat>
  <Paragraphs>178</Paragraphs>
  <Slides>15</Slides>
  <Notes>2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Cambria Math</vt:lpstr>
      <vt:lpstr>g_d0_f3</vt:lpstr>
      <vt:lpstr>Wingdings</vt:lpstr>
      <vt:lpstr>Office Theme</vt:lpstr>
      <vt:lpstr>Analytical Model to Infer Mask Peripheral Leakage Pattern in Large Population</vt:lpstr>
      <vt:lpstr>Outline</vt:lpstr>
      <vt:lpstr>Introduction</vt:lpstr>
      <vt:lpstr>Mask Fitting Test Infrastructure</vt:lpstr>
      <vt:lpstr>Weighted PCA w.r.t Features </vt:lpstr>
      <vt:lpstr>Problem Set-Up</vt:lpstr>
      <vt:lpstr>Governing Equations</vt:lpstr>
      <vt:lpstr>Optimal Number of Channels</vt:lpstr>
      <vt:lpstr>Effect of Inner Domain Periphery</vt:lpstr>
      <vt:lpstr>Effect of  Permeability coefficient</vt:lpstr>
      <vt:lpstr>Leakage Flux Through Facial Features</vt:lpstr>
      <vt:lpstr>Leakage Flux Through Facial Features</vt:lpstr>
      <vt:lpstr>Conclusion and Future Works</vt:lpstr>
      <vt:lpstr>Acknowledgement</vt:lpstr>
      <vt:lpstr>Back-up Validation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Anand</dc:creator>
  <cp:lastModifiedBy>Akshay Anand</cp:lastModifiedBy>
  <cp:revision>59</cp:revision>
  <dcterms:created xsi:type="dcterms:W3CDTF">2021-11-17T14:15:31Z</dcterms:created>
  <dcterms:modified xsi:type="dcterms:W3CDTF">2021-11-20T10:13:16Z</dcterms:modified>
</cp:coreProperties>
</file>